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33"/>
  </p:notesMasterIdLst>
  <p:handoutMasterIdLst>
    <p:handoutMasterId r:id="rId34"/>
  </p:handoutMasterIdLst>
  <p:sldIdLst>
    <p:sldId id="348" r:id="rId3"/>
    <p:sldId id="274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09" r:id="rId16"/>
    <p:sldId id="329" r:id="rId17"/>
    <p:sldId id="330" r:id="rId18"/>
    <p:sldId id="349" r:id="rId19"/>
    <p:sldId id="327" r:id="rId20"/>
    <p:sldId id="332" r:id="rId21"/>
    <p:sldId id="333" r:id="rId22"/>
    <p:sldId id="350" r:id="rId23"/>
    <p:sldId id="347" r:id="rId24"/>
    <p:sldId id="334" r:id="rId25"/>
    <p:sldId id="319" r:id="rId26"/>
    <p:sldId id="323" r:id="rId27"/>
    <p:sldId id="321" r:id="rId28"/>
    <p:sldId id="322" r:id="rId29"/>
    <p:sldId id="331" r:id="rId30"/>
    <p:sldId id="351" r:id="rId31"/>
    <p:sldId id="283" r:id="rId32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C0"/>
    <a:srgbClr val="0000FF"/>
    <a:srgbClr val="006C69"/>
    <a:srgbClr val="007F82"/>
    <a:srgbClr val="00A4A8"/>
    <a:srgbClr val="00969A"/>
    <a:srgbClr val="00D5DA"/>
    <a:srgbClr val="00E8EE"/>
    <a:srgbClr val="0DF9FF"/>
    <a:srgbClr val="05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5200" autoAdjust="0"/>
  </p:normalViewPr>
  <p:slideViewPr>
    <p:cSldViewPr snapToGrid="0" snapToObjects="1">
      <p:cViewPr>
        <p:scale>
          <a:sx n="100" d="100"/>
          <a:sy n="100" d="100"/>
        </p:scale>
        <p:origin x="-213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pvlito\AppData\Local\Microsoft\Windows\Temporary%20Internet%20Files\Content.Outlook\72YNLTKN\2013%2012%2031%20Evolu&#231;&#227;o%20Desembolso%20FNDCT-SUBV-CREDITO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raphael\Desktop\Apresenta&#231;&#227;o%20Institucional%20-%20ENERGIA%20EL&#201;T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73136834907139E-2"/>
          <c:y val="1.9521777169158202E-2"/>
          <c:w val="0.93667833187518224"/>
          <c:h val="0.8812563429571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'[2013 12 31 Evolução Desembolso FNDCT-SUBV-CREDITO final.xlsx]DADOS'!$C$20</c:f>
              <c:strCache>
                <c:ptCount val="1"/>
                <c:pt idx="0">
                  <c:v>1. FNDCT</c:v>
                </c:pt>
              </c:strCache>
            </c:strRef>
          </c:tx>
          <c:spPr>
            <a:solidFill>
              <a:srgbClr val="00505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'[2013 12 31 Evolução Desembolso FNDCT-SUBV-CREDITO final.xlsx]DADOS'!$A$21:$A$33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'[2013 12 31 Evolução Desembolso FNDCT-SUBV-CREDITO final.xlsx]DADOS'!$C$21:$C$33</c:f>
              <c:numCache>
                <c:formatCode>#,##0</c:formatCode>
                <c:ptCount val="13"/>
                <c:pt idx="0">
                  <c:v>872.35720559317724</c:v>
                </c:pt>
                <c:pt idx="1">
                  <c:v>700.66246274803279</c:v>
                </c:pt>
                <c:pt idx="2">
                  <c:v>934.47066088652241</c:v>
                </c:pt>
                <c:pt idx="3">
                  <c:v>1059.1324237851154</c:v>
                </c:pt>
                <c:pt idx="4">
                  <c:v>1233.2008708023022</c:v>
                </c:pt>
                <c:pt idx="5">
                  <c:v>1076.6631738404267</c:v>
                </c:pt>
                <c:pt idx="6">
                  <c:v>1700.9900283212619</c:v>
                </c:pt>
                <c:pt idx="7">
                  <c:v>1763.8272799138399</c:v>
                </c:pt>
                <c:pt idx="8">
                  <c:v>1632.2797111015886</c:v>
                </c:pt>
                <c:pt idx="9">
                  <c:v>2040.3854592491623</c:v>
                </c:pt>
                <c:pt idx="10">
                  <c:v>1421.5089549786392</c:v>
                </c:pt>
                <c:pt idx="11">
                  <c:v>1639.0510357275095</c:v>
                </c:pt>
                <c:pt idx="12">
                  <c:v>1622.0972154200001</c:v>
                </c:pt>
              </c:numCache>
            </c:numRef>
          </c:val>
        </c:ser>
        <c:ser>
          <c:idx val="1"/>
          <c:order val="1"/>
          <c:tx>
            <c:strRef>
              <c:f>'[2013 12 31 Evolução Desembolso FNDCT-SUBV-CREDITO final.xlsx]DADOS'!$D$20</c:f>
              <c:strCache>
                <c:ptCount val="1"/>
                <c:pt idx="0">
                  <c:v>2. Subvenção Econômica para Empresas</c:v>
                </c:pt>
              </c:strCache>
            </c:strRef>
          </c:tx>
          <c:spPr>
            <a:solidFill>
              <a:srgbClr val="8A8C8E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'[2013 12 31 Evolução Desembolso FNDCT-SUBV-CREDITO final.xlsx]DADOS'!$A$21:$A$33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'[2013 12 31 Evolução Desembolso FNDCT-SUBV-CREDITO final.xlsx]DADOS'!$D$21:$D$33</c:f>
              <c:numCache>
                <c:formatCode>General</c:formatCode>
                <c:ptCount val="13"/>
                <c:pt idx="5" formatCode="#,##0">
                  <c:v>61.95231937193077</c:v>
                </c:pt>
                <c:pt idx="6" formatCode="#,##0">
                  <c:v>117.11198716498097</c:v>
                </c:pt>
                <c:pt idx="7" formatCode="#,##0">
                  <c:v>636.94348958872354</c:v>
                </c:pt>
                <c:pt idx="8" formatCode="#,##0">
                  <c:v>278.21748506428668</c:v>
                </c:pt>
                <c:pt idx="9" formatCode="#,##0">
                  <c:v>483.14856425943555</c:v>
                </c:pt>
                <c:pt idx="10" formatCode="#,##0">
                  <c:v>289.16955260883094</c:v>
                </c:pt>
                <c:pt idx="11" formatCode="#,##0">
                  <c:v>242.79880795254763</c:v>
                </c:pt>
                <c:pt idx="12" formatCode="#,##0">
                  <c:v>241.72046171</c:v>
                </c:pt>
              </c:numCache>
            </c:numRef>
          </c:val>
        </c:ser>
        <c:ser>
          <c:idx val="2"/>
          <c:order val="2"/>
          <c:tx>
            <c:strRef>
              <c:f>'[2013 12 31 Evolução Desembolso FNDCT-SUBV-CREDITO final.xlsx]DADOS'!$E$20</c:f>
              <c:strCache>
                <c:ptCount val="1"/>
                <c:pt idx="0">
                  <c:v>3. Crédito para Empresas</c:v>
                </c:pt>
              </c:strCache>
            </c:strRef>
          </c:tx>
          <c:spPr>
            <a:solidFill>
              <a:srgbClr val="DD4F05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'[2013 12 31 Evolução Desembolso FNDCT-SUBV-CREDITO final.xlsx]DADOS'!$A$21:$A$33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'[2013 12 31 Evolução Desembolso FNDCT-SUBV-CREDITO final.xlsx]DADOS'!$E$21:$E$33</c:f>
              <c:numCache>
                <c:formatCode>#,##0</c:formatCode>
                <c:ptCount val="13"/>
                <c:pt idx="0">
                  <c:v>207.35882036013069</c:v>
                </c:pt>
                <c:pt idx="1">
                  <c:v>226.53036899649155</c:v>
                </c:pt>
                <c:pt idx="2">
                  <c:v>251.94900439472252</c:v>
                </c:pt>
                <c:pt idx="3">
                  <c:v>245.82333439579773</c:v>
                </c:pt>
                <c:pt idx="4">
                  <c:v>498.1269279668752</c:v>
                </c:pt>
                <c:pt idx="5">
                  <c:v>798.21486740816795</c:v>
                </c:pt>
                <c:pt idx="6">
                  <c:v>575.35173088452359</c:v>
                </c:pt>
                <c:pt idx="7">
                  <c:v>974.03285934886196</c:v>
                </c:pt>
                <c:pt idx="8">
                  <c:v>1173.2423047760415</c:v>
                </c:pt>
                <c:pt idx="9">
                  <c:v>1459.3803961931769</c:v>
                </c:pt>
                <c:pt idx="10">
                  <c:v>2000.2768429997057</c:v>
                </c:pt>
                <c:pt idx="11">
                  <c:v>1862.6266924821155</c:v>
                </c:pt>
                <c:pt idx="12">
                  <c:v>2521.6289108200003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33104256"/>
        <c:axId val="33138176"/>
      </c:barChart>
      <c:catAx>
        <c:axId val="3310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38176"/>
        <c:crosses val="autoZero"/>
        <c:auto val="1"/>
        <c:lblAlgn val="ctr"/>
        <c:lblOffset val="100"/>
        <c:noMultiLvlLbl val="0"/>
      </c:catAx>
      <c:valAx>
        <c:axId val="3313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104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Valores financiados pela FINEP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Relatório!$C$35</c:f>
              <c:strCache>
                <c:ptCount val="1"/>
                <c:pt idx="0">
                  <c:v>Reembolsável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cat>
            <c:numRef>
              <c:f>Relatório!$B$36:$B$41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Relatório!$C$36:$C$41</c:f>
              <c:numCache>
                <c:formatCode>#,##0.00</c:formatCode>
                <c:ptCount val="6"/>
                <c:pt idx="0">
                  <c:v>107339916.73999999</c:v>
                </c:pt>
                <c:pt idx="1">
                  <c:v>18802256.030000001</c:v>
                </c:pt>
                <c:pt idx="2">
                  <c:v>153749348.33000001</c:v>
                </c:pt>
                <c:pt idx="3">
                  <c:v>333179362.47999996</c:v>
                </c:pt>
                <c:pt idx="4">
                  <c:v>642068268.77999997</c:v>
                </c:pt>
                <c:pt idx="5">
                  <c:v>117549881.41</c:v>
                </c:pt>
              </c:numCache>
            </c:numRef>
          </c:val>
        </c:ser>
        <c:ser>
          <c:idx val="1"/>
          <c:order val="1"/>
          <c:tx>
            <c:strRef>
              <c:f>Relatório!$D$35</c:f>
              <c:strCache>
                <c:ptCount val="1"/>
                <c:pt idx="0">
                  <c:v>Não-Reembolsável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Relatório!$B$36:$B$41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Relatório!$D$36:$D$41</c:f>
              <c:numCache>
                <c:formatCode>#,##0.00</c:formatCode>
                <c:ptCount val="6"/>
                <c:pt idx="0">
                  <c:v>5962800</c:v>
                </c:pt>
                <c:pt idx="1">
                  <c:v>14360086.66</c:v>
                </c:pt>
                <c:pt idx="3">
                  <c:v>23193504.25</c:v>
                </c:pt>
                <c:pt idx="4">
                  <c:v>4521775.6500000004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25632"/>
        <c:axId val="96817536"/>
      </c:barChart>
      <c:catAx>
        <c:axId val="967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817536"/>
        <c:crosses val="autoZero"/>
        <c:auto val="1"/>
        <c:lblAlgn val="ctr"/>
        <c:lblOffset val="100"/>
        <c:noMultiLvlLbl val="0"/>
      </c:catAx>
      <c:valAx>
        <c:axId val="968175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6725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476B8-0A2C-41C0-85A9-BA097B148F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1CFCDB-6D46-4658-828D-4315C9F067EE}">
      <dgm:prSet phldrT="[Texto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Cadastro da Empresa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CBBCB4-31B8-4051-9374-457293F712E2}" type="parTrans" cxnId="{A1D0BBE5-1D8F-4693-BC1D-CEF688B19C9B}">
      <dgm:prSet/>
      <dgm:spPr/>
      <dgm:t>
        <a:bodyPr/>
        <a:lstStyle/>
        <a:p>
          <a:endParaRPr lang="pt-BR"/>
        </a:p>
      </dgm:t>
    </dgm:pt>
    <dgm:pt modelId="{95A0442B-DAF9-405B-8AAD-B90D0DAEA121}" type="sibTrans" cxnId="{A1D0BBE5-1D8F-4693-BC1D-CEF688B19C9B}">
      <dgm:prSet/>
      <dgm:spPr/>
      <dgm:t>
        <a:bodyPr/>
        <a:lstStyle/>
        <a:p>
          <a:endParaRPr lang="pt-BR"/>
        </a:p>
      </dgm:t>
    </dgm:pt>
    <dgm:pt modelId="{76DFE701-F425-461B-8935-3E7C4F045282}">
      <dgm:prSet phldrT="[Texto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Cadastro do Projeto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7D6BA6-B719-4969-9597-FE8DCF3C6CF1}" type="parTrans" cxnId="{0EA365DF-B0FB-482A-99CA-7768F704D112}">
      <dgm:prSet/>
      <dgm:spPr/>
      <dgm:t>
        <a:bodyPr/>
        <a:lstStyle/>
        <a:p>
          <a:endParaRPr lang="pt-BR"/>
        </a:p>
      </dgm:t>
    </dgm:pt>
    <dgm:pt modelId="{C32E2733-752D-400E-B05C-CA7A5DB9DA37}" type="sibTrans" cxnId="{0EA365DF-B0FB-482A-99CA-7768F704D112}">
      <dgm:prSet/>
      <dgm:spPr/>
      <dgm:t>
        <a:bodyPr/>
        <a:lstStyle/>
        <a:p>
          <a:endParaRPr lang="pt-BR"/>
        </a:p>
      </dgm:t>
    </dgm:pt>
    <dgm:pt modelId="{1BD83667-653E-4C42-BD44-FD6AC5934D91}" type="pres">
      <dgm:prSet presAssocID="{AD8476B8-0A2C-41C0-85A9-BA097B148F6A}" presName="CompostProcess" presStyleCnt="0">
        <dgm:presLayoutVars>
          <dgm:dir/>
          <dgm:resizeHandles val="exact"/>
        </dgm:presLayoutVars>
      </dgm:prSet>
      <dgm:spPr/>
    </dgm:pt>
    <dgm:pt modelId="{A07A1DEC-294A-4AA4-989C-113140B81AFE}" type="pres">
      <dgm:prSet presAssocID="{AD8476B8-0A2C-41C0-85A9-BA097B148F6A}" presName="arrow" presStyleLbl="bgShp" presStyleIdx="0" presStyleCnt="1" custLinFactNeighborX="-14809" custLinFactNeighborY="-50000"/>
      <dgm:spPr/>
    </dgm:pt>
    <dgm:pt modelId="{920EF4BA-078E-4816-8B65-5ECD3B5C8994}" type="pres">
      <dgm:prSet presAssocID="{AD8476B8-0A2C-41C0-85A9-BA097B148F6A}" presName="linearProcess" presStyleCnt="0"/>
      <dgm:spPr/>
    </dgm:pt>
    <dgm:pt modelId="{9FCAEC2A-8D79-4AE0-A7A4-07234D230603}" type="pres">
      <dgm:prSet presAssocID="{C91CFCDB-6D46-4658-828D-4315C9F067EE}" presName="textNode" presStyleLbl="node1" presStyleIdx="0" presStyleCnt="2" custLinFactX="-26900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F48894-F416-4B04-B76F-BD17EF0B4703}" type="pres">
      <dgm:prSet presAssocID="{95A0442B-DAF9-405B-8AAD-B90D0DAEA121}" presName="sibTrans" presStyleCnt="0"/>
      <dgm:spPr/>
    </dgm:pt>
    <dgm:pt modelId="{6F9E8738-4135-4A69-B1AE-A992292E7E83}" type="pres">
      <dgm:prSet presAssocID="{76DFE701-F425-461B-8935-3E7C4F045282}" presName="textNode" presStyleLbl="node1" presStyleIdx="1" presStyleCnt="2" custLinFactX="-1896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D0BBE5-1D8F-4693-BC1D-CEF688B19C9B}" srcId="{AD8476B8-0A2C-41C0-85A9-BA097B148F6A}" destId="{C91CFCDB-6D46-4658-828D-4315C9F067EE}" srcOrd="0" destOrd="0" parTransId="{42CBBCB4-31B8-4051-9374-457293F712E2}" sibTransId="{95A0442B-DAF9-405B-8AAD-B90D0DAEA121}"/>
    <dgm:cxn modelId="{0EA365DF-B0FB-482A-99CA-7768F704D112}" srcId="{AD8476B8-0A2C-41C0-85A9-BA097B148F6A}" destId="{76DFE701-F425-461B-8935-3E7C4F045282}" srcOrd="1" destOrd="0" parTransId="{B57D6BA6-B719-4969-9597-FE8DCF3C6CF1}" sibTransId="{C32E2733-752D-400E-B05C-CA7A5DB9DA37}"/>
    <dgm:cxn modelId="{2230585D-3B60-4A19-BCA3-CB16835E6771}" type="presOf" srcId="{C91CFCDB-6D46-4658-828D-4315C9F067EE}" destId="{9FCAEC2A-8D79-4AE0-A7A4-07234D230603}" srcOrd="0" destOrd="0" presId="urn:microsoft.com/office/officeart/2005/8/layout/hProcess9"/>
    <dgm:cxn modelId="{D8944540-38DA-42DD-986B-3B6A1EF0CBE1}" type="presOf" srcId="{76DFE701-F425-461B-8935-3E7C4F045282}" destId="{6F9E8738-4135-4A69-B1AE-A992292E7E83}" srcOrd="0" destOrd="0" presId="urn:microsoft.com/office/officeart/2005/8/layout/hProcess9"/>
    <dgm:cxn modelId="{AE11B03C-D324-435C-A284-6A53AF860261}" type="presOf" srcId="{AD8476B8-0A2C-41C0-85A9-BA097B148F6A}" destId="{1BD83667-653E-4C42-BD44-FD6AC5934D91}" srcOrd="0" destOrd="0" presId="urn:microsoft.com/office/officeart/2005/8/layout/hProcess9"/>
    <dgm:cxn modelId="{2E78F851-0051-4AAE-8EDE-75B3C5C35FAD}" type="presParOf" srcId="{1BD83667-653E-4C42-BD44-FD6AC5934D91}" destId="{A07A1DEC-294A-4AA4-989C-113140B81AFE}" srcOrd="0" destOrd="0" presId="urn:microsoft.com/office/officeart/2005/8/layout/hProcess9"/>
    <dgm:cxn modelId="{3E7572AE-3657-41F7-AC4E-C9FE69F26EAE}" type="presParOf" srcId="{1BD83667-653E-4C42-BD44-FD6AC5934D91}" destId="{920EF4BA-078E-4816-8B65-5ECD3B5C8994}" srcOrd="1" destOrd="0" presId="urn:microsoft.com/office/officeart/2005/8/layout/hProcess9"/>
    <dgm:cxn modelId="{25C3C146-4747-42A3-BAEE-8932099AEA4A}" type="presParOf" srcId="{920EF4BA-078E-4816-8B65-5ECD3B5C8994}" destId="{9FCAEC2A-8D79-4AE0-A7A4-07234D230603}" srcOrd="0" destOrd="0" presId="urn:microsoft.com/office/officeart/2005/8/layout/hProcess9"/>
    <dgm:cxn modelId="{7337DB52-6E84-45E8-BB56-7EF5B65B450E}" type="presParOf" srcId="{920EF4BA-078E-4816-8B65-5ECD3B5C8994}" destId="{20F48894-F416-4B04-B76F-BD17EF0B4703}" srcOrd="1" destOrd="0" presId="urn:microsoft.com/office/officeart/2005/8/layout/hProcess9"/>
    <dgm:cxn modelId="{90AFA692-AFC3-4736-BEE1-5744A12E7F3D}" type="presParOf" srcId="{920EF4BA-078E-4816-8B65-5ECD3B5C8994}" destId="{6F9E8738-4135-4A69-B1AE-A992292E7E8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30AEF-BAF5-4C5D-BECB-8FE9D37211E2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8DC411AB-8E2B-4511-9114-784E7FFBE8D4}">
      <dgm:prSet phldrT="[Texto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Indicadores compostos para análise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43E502E-96C1-4F6E-8B85-653096AFD1E0}" type="parTrans" cxnId="{0C4F75BD-B7A8-47FD-B3DF-EA3BFF164BEA}">
      <dgm:prSet/>
      <dgm:spPr/>
      <dgm:t>
        <a:bodyPr/>
        <a:lstStyle/>
        <a:p>
          <a:endParaRPr lang="pt-BR"/>
        </a:p>
      </dgm:t>
    </dgm:pt>
    <dgm:pt modelId="{BF24C238-F2E4-4F68-8CC1-D6A38E458142}" type="sibTrans" cxnId="{0C4F75BD-B7A8-47FD-B3DF-EA3BFF164BEA}">
      <dgm:prSet/>
      <dgm:spPr/>
      <dgm:t>
        <a:bodyPr/>
        <a:lstStyle/>
        <a:p>
          <a:endParaRPr lang="pt-BR"/>
        </a:p>
      </dgm:t>
    </dgm:pt>
    <dgm:pt modelId="{DE1EFDC2-174B-473F-88E8-0171C066C376}">
      <dgm:prSet phldrT="[Texto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Rating de Crédito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D56230-AD96-4556-ADFA-2D6194A5FDB9}" type="parTrans" cxnId="{2E285C61-0D92-42D8-BCFC-C1ABA7E7F8BD}">
      <dgm:prSet/>
      <dgm:spPr/>
      <dgm:t>
        <a:bodyPr/>
        <a:lstStyle/>
        <a:p>
          <a:endParaRPr lang="pt-BR"/>
        </a:p>
      </dgm:t>
    </dgm:pt>
    <dgm:pt modelId="{E16201BA-AD86-44CA-82F1-DC65532E9A31}" type="sibTrans" cxnId="{2E285C61-0D92-42D8-BCFC-C1ABA7E7F8BD}">
      <dgm:prSet/>
      <dgm:spPr/>
      <dgm:t>
        <a:bodyPr/>
        <a:lstStyle/>
        <a:p>
          <a:endParaRPr lang="pt-BR"/>
        </a:p>
      </dgm:t>
    </dgm:pt>
    <dgm:pt modelId="{2162366F-74C5-45EF-B147-DEC8634D8B11}">
      <dgm:prSet phldrT="[Texto]" custT="1"/>
      <dgm:spPr/>
      <dgm:t>
        <a:bodyPr/>
        <a:lstStyle/>
        <a:p>
          <a:r>
            <a:rPr lang="pt-BR" sz="1400" dirty="0" smtClean="0"/>
            <a:t>Rating da Trajetória de Inovação da Empresa</a:t>
          </a:r>
          <a:endParaRPr lang="pt-BR" sz="1400" dirty="0"/>
        </a:p>
      </dgm:t>
    </dgm:pt>
    <dgm:pt modelId="{BE9CDA33-43D4-466C-99C1-D3F29F971E19}" type="parTrans" cxnId="{C3E3EDCB-E51A-4B92-BC5F-FEEFA152157D}">
      <dgm:prSet/>
      <dgm:spPr/>
      <dgm:t>
        <a:bodyPr/>
        <a:lstStyle/>
        <a:p>
          <a:endParaRPr lang="pt-BR"/>
        </a:p>
      </dgm:t>
    </dgm:pt>
    <dgm:pt modelId="{F8DE8FD4-08D1-4E82-93F9-AF7BBCD15D25}" type="sibTrans" cxnId="{C3E3EDCB-E51A-4B92-BC5F-FEEFA152157D}">
      <dgm:prSet/>
      <dgm:spPr/>
      <dgm:t>
        <a:bodyPr/>
        <a:lstStyle/>
        <a:p>
          <a:endParaRPr lang="pt-BR"/>
        </a:p>
      </dgm:t>
    </dgm:pt>
    <dgm:pt modelId="{CA497CE6-7991-4D6C-9E1B-8D1C20D49656}">
      <dgm:prSet phldrT="[Texto]" custT="1"/>
      <dgm:spPr/>
      <dgm:t>
        <a:bodyPr/>
        <a:lstStyle/>
        <a:p>
          <a:r>
            <a:rPr lang="pt-BR" sz="1400" dirty="0" smtClean="0"/>
            <a:t>Rating do Projeto e da Tecnologia</a:t>
          </a:r>
          <a:endParaRPr lang="pt-BR" sz="1400" dirty="0"/>
        </a:p>
      </dgm:t>
    </dgm:pt>
    <dgm:pt modelId="{698232E3-69C2-4FF2-8F29-EDF8DC65DB0D}" type="parTrans" cxnId="{1C2C4067-D196-45B9-9A31-AC6366E61BC7}">
      <dgm:prSet/>
      <dgm:spPr/>
      <dgm:t>
        <a:bodyPr/>
        <a:lstStyle/>
        <a:p>
          <a:endParaRPr lang="pt-BR"/>
        </a:p>
      </dgm:t>
    </dgm:pt>
    <dgm:pt modelId="{C6AC030A-3475-4597-811E-E115BDA32612}" type="sibTrans" cxnId="{1C2C4067-D196-45B9-9A31-AC6366E61BC7}">
      <dgm:prSet/>
      <dgm:spPr/>
      <dgm:t>
        <a:bodyPr/>
        <a:lstStyle/>
        <a:p>
          <a:endParaRPr lang="pt-BR"/>
        </a:p>
      </dgm:t>
    </dgm:pt>
    <dgm:pt modelId="{86961DCD-F779-43E4-A1DE-D73A21A66141}">
      <dgm:prSet phldrT="[Texto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Fase 1: Análise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9013CA-B694-44D4-ADA0-DAF7F08E1011}" type="parTrans" cxnId="{C1966606-5EE7-4582-B8D4-49CD291A6CA0}">
      <dgm:prSet/>
      <dgm:spPr/>
      <dgm:t>
        <a:bodyPr/>
        <a:lstStyle/>
        <a:p>
          <a:endParaRPr lang="pt-BR"/>
        </a:p>
      </dgm:t>
    </dgm:pt>
    <dgm:pt modelId="{0EF6D4AC-4589-441A-B3F3-1E2E9F0B09EF}" type="sibTrans" cxnId="{C1966606-5EE7-4582-B8D4-49CD291A6CA0}">
      <dgm:prSet/>
      <dgm:spPr/>
      <dgm:t>
        <a:bodyPr/>
        <a:lstStyle/>
        <a:p>
          <a:endParaRPr lang="pt-BR"/>
        </a:p>
      </dgm:t>
    </dgm:pt>
    <dgm:pt modelId="{77EF4C67-211D-4194-B655-6014D6C89872}" type="pres">
      <dgm:prSet presAssocID="{0A430AEF-BAF5-4C5D-BECB-8FE9D37211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77886D-9430-4CB7-982B-3D5B8AD8E283}" type="pres">
      <dgm:prSet presAssocID="{86961DCD-F779-43E4-A1DE-D73A21A66141}" presName="root1" presStyleCnt="0"/>
      <dgm:spPr/>
    </dgm:pt>
    <dgm:pt modelId="{BC264193-9EB9-4640-8482-7453ABAF750B}" type="pres">
      <dgm:prSet presAssocID="{86961DCD-F779-43E4-A1DE-D73A21A66141}" presName="LevelOneTextNode" presStyleLbl="node0" presStyleIdx="0" presStyleCnt="2" custScaleX="151438" custLinFactY="54225" custLinFactNeighborX="-98341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35B32C-56F5-4B7A-9D4E-2EADC34D1EA5}" type="pres">
      <dgm:prSet presAssocID="{86961DCD-F779-43E4-A1DE-D73A21A66141}" presName="level2hierChild" presStyleCnt="0"/>
      <dgm:spPr/>
    </dgm:pt>
    <dgm:pt modelId="{51D7A72C-DFB7-4975-9FCA-A50767EA3680}" type="pres">
      <dgm:prSet presAssocID="{8DC411AB-8E2B-4511-9114-784E7FFBE8D4}" presName="root1" presStyleCnt="0"/>
      <dgm:spPr/>
    </dgm:pt>
    <dgm:pt modelId="{AA6094D5-09BE-4C01-8079-E70B1E4370E8}" type="pres">
      <dgm:prSet presAssocID="{8DC411AB-8E2B-4511-9114-784E7FFBE8D4}" presName="LevelOneTextNode" presStyleLbl="node0" presStyleIdx="1" presStyleCnt="2" custScaleX="174045" custScaleY="153048" custLinFactNeighborX="99969" custLinFactNeighborY="59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D6FFBA-0532-40B0-92DB-7B3E29FED03A}" type="pres">
      <dgm:prSet presAssocID="{8DC411AB-8E2B-4511-9114-784E7FFBE8D4}" presName="level2hierChild" presStyleCnt="0"/>
      <dgm:spPr/>
    </dgm:pt>
    <dgm:pt modelId="{ADF83F7C-DC34-474D-8037-36A6958AC53A}" type="pres">
      <dgm:prSet presAssocID="{0FD56230-AD96-4556-ADFA-2D6194A5FDB9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23D57035-8FE7-4DBC-95B3-A462A697FF53}" type="pres">
      <dgm:prSet presAssocID="{0FD56230-AD96-4556-ADFA-2D6194A5FDB9}" presName="connTx" presStyleLbl="parChTrans1D2" presStyleIdx="0" presStyleCnt="3"/>
      <dgm:spPr/>
      <dgm:t>
        <a:bodyPr/>
        <a:lstStyle/>
        <a:p>
          <a:endParaRPr lang="pt-BR"/>
        </a:p>
      </dgm:t>
    </dgm:pt>
    <dgm:pt modelId="{44E38770-7F16-45FD-A8FB-D975103D0959}" type="pres">
      <dgm:prSet presAssocID="{DE1EFDC2-174B-473F-88E8-0171C066C376}" presName="root2" presStyleCnt="0"/>
      <dgm:spPr/>
    </dgm:pt>
    <dgm:pt modelId="{C6812440-B0AB-46B8-AFAA-2C91C0E35415}" type="pres">
      <dgm:prSet presAssocID="{DE1EFDC2-174B-473F-88E8-0171C066C376}" presName="LevelTwoTextNode" presStyleLbl="node2" presStyleIdx="0" presStyleCnt="3" custScaleX="189244" custScaleY="100808" custLinFactX="22285" custLinFactNeighborX="100000" custLinFactNeighborY="-26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2F75E4-FA4A-4444-9BE7-FF1AD97C753F}" type="pres">
      <dgm:prSet presAssocID="{DE1EFDC2-174B-473F-88E8-0171C066C376}" presName="level3hierChild" presStyleCnt="0"/>
      <dgm:spPr/>
    </dgm:pt>
    <dgm:pt modelId="{03865FD9-8F04-4D15-BABA-A8AA1EF51AE8}" type="pres">
      <dgm:prSet presAssocID="{BE9CDA33-43D4-466C-99C1-D3F29F971E19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C856684A-3B59-420D-8798-8CB79BEFCEDF}" type="pres">
      <dgm:prSet presAssocID="{BE9CDA33-43D4-466C-99C1-D3F29F971E19}" presName="connTx" presStyleLbl="parChTrans1D2" presStyleIdx="1" presStyleCnt="3"/>
      <dgm:spPr/>
      <dgm:t>
        <a:bodyPr/>
        <a:lstStyle/>
        <a:p>
          <a:endParaRPr lang="pt-BR"/>
        </a:p>
      </dgm:t>
    </dgm:pt>
    <dgm:pt modelId="{B1C1D0D5-B567-491B-B8BE-964EB64FDD01}" type="pres">
      <dgm:prSet presAssocID="{2162366F-74C5-45EF-B147-DEC8634D8B11}" presName="root2" presStyleCnt="0"/>
      <dgm:spPr/>
    </dgm:pt>
    <dgm:pt modelId="{0E01B833-32B0-44F4-AB06-ED5132971FC3}" type="pres">
      <dgm:prSet presAssocID="{2162366F-74C5-45EF-B147-DEC8634D8B11}" presName="LevelTwoTextNode" presStyleLbl="node2" presStyleIdx="1" presStyleCnt="3" custScaleX="186930" custScaleY="146713" custLinFactX="25949" custLinFactNeighborX="100000" custLinFactNeighborY="3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6E5943-58AE-4807-BF2B-CF31DAE6E4A7}" type="pres">
      <dgm:prSet presAssocID="{2162366F-74C5-45EF-B147-DEC8634D8B11}" presName="level3hierChild" presStyleCnt="0"/>
      <dgm:spPr/>
    </dgm:pt>
    <dgm:pt modelId="{AF35C098-74A7-42D2-9C3F-59F4541D016B}" type="pres">
      <dgm:prSet presAssocID="{698232E3-69C2-4FF2-8F29-EDF8DC65DB0D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6048CADF-ED3C-4405-9143-2A78C49618AA}" type="pres">
      <dgm:prSet presAssocID="{698232E3-69C2-4FF2-8F29-EDF8DC65DB0D}" presName="connTx" presStyleLbl="parChTrans1D2" presStyleIdx="2" presStyleCnt="3"/>
      <dgm:spPr/>
      <dgm:t>
        <a:bodyPr/>
        <a:lstStyle/>
        <a:p>
          <a:endParaRPr lang="pt-BR"/>
        </a:p>
      </dgm:t>
    </dgm:pt>
    <dgm:pt modelId="{78A14AB2-F1D8-4DC9-AD09-827D7E906556}" type="pres">
      <dgm:prSet presAssocID="{CA497CE6-7991-4D6C-9E1B-8D1C20D49656}" presName="root2" presStyleCnt="0"/>
      <dgm:spPr/>
    </dgm:pt>
    <dgm:pt modelId="{282DC8E2-4920-40EB-8398-DF02E2554E53}" type="pres">
      <dgm:prSet presAssocID="{CA497CE6-7991-4D6C-9E1B-8D1C20D49656}" presName="LevelTwoTextNode" presStyleLbl="node2" presStyleIdx="2" presStyleCnt="3" custScaleX="193009" custScaleY="100665" custLinFactX="19978" custLinFactNeighborX="100000" custLinFactNeighborY="2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1F6494-F5C9-48FF-B842-11353BE39585}" type="pres">
      <dgm:prSet presAssocID="{CA497CE6-7991-4D6C-9E1B-8D1C20D49656}" presName="level3hierChild" presStyleCnt="0"/>
      <dgm:spPr/>
    </dgm:pt>
  </dgm:ptLst>
  <dgm:cxnLst>
    <dgm:cxn modelId="{C979B113-E171-4A73-9425-68A7C009409D}" type="presOf" srcId="{0FD56230-AD96-4556-ADFA-2D6194A5FDB9}" destId="{23D57035-8FE7-4DBC-95B3-A462A697FF53}" srcOrd="1" destOrd="0" presId="urn:microsoft.com/office/officeart/2005/8/layout/hierarchy2"/>
    <dgm:cxn modelId="{0C4F75BD-B7A8-47FD-B3DF-EA3BFF164BEA}" srcId="{0A430AEF-BAF5-4C5D-BECB-8FE9D37211E2}" destId="{8DC411AB-8E2B-4511-9114-784E7FFBE8D4}" srcOrd="1" destOrd="0" parTransId="{343E502E-96C1-4F6E-8B85-653096AFD1E0}" sibTransId="{BF24C238-F2E4-4F68-8CC1-D6A38E458142}"/>
    <dgm:cxn modelId="{2E285C61-0D92-42D8-BCFC-C1ABA7E7F8BD}" srcId="{8DC411AB-8E2B-4511-9114-784E7FFBE8D4}" destId="{DE1EFDC2-174B-473F-88E8-0171C066C376}" srcOrd="0" destOrd="0" parTransId="{0FD56230-AD96-4556-ADFA-2D6194A5FDB9}" sibTransId="{E16201BA-AD86-44CA-82F1-DC65532E9A31}"/>
    <dgm:cxn modelId="{94373A8D-A664-4E67-868F-598C28B8D4CF}" type="presOf" srcId="{86961DCD-F779-43E4-A1DE-D73A21A66141}" destId="{BC264193-9EB9-4640-8482-7453ABAF750B}" srcOrd="0" destOrd="0" presId="urn:microsoft.com/office/officeart/2005/8/layout/hierarchy2"/>
    <dgm:cxn modelId="{11E95922-163D-4D0A-839C-4E27618899C2}" type="presOf" srcId="{CA497CE6-7991-4D6C-9E1B-8D1C20D49656}" destId="{282DC8E2-4920-40EB-8398-DF02E2554E53}" srcOrd="0" destOrd="0" presId="urn:microsoft.com/office/officeart/2005/8/layout/hierarchy2"/>
    <dgm:cxn modelId="{79BCE452-970E-413D-98CE-A5F9E2F10775}" type="presOf" srcId="{BE9CDA33-43D4-466C-99C1-D3F29F971E19}" destId="{03865FD9-8F04-4D15-BABA-A8AA1EF51AE8}" srcOrd="0" destOrd="0" presId="urn:microsoft.com/office/officeart/2005/8/layout/hierarchy2"/>
    <dgm:cxn modelId="{1C2C4067-D196-45B9-9A31-AC6366E61BC7}" srcId="{8DC411AB-8E2B-4511-9114-784E7FFBE8D4}" destId="{CA497CE6-7991-4D6C-9E1B-8D1C20D49656}" srcOrd="2" destOrd="0" parTransId="{698232E3-69C2-4FF2-8F29-EDF8DC65DB0D}" sibTransId="{C6AC030A-3475-4597-811E-E115BDA32612}"/>
    <dgm:cxn modelId="{A493611D-7B18-4F26-98E9-D1EE1F11A72F}" type="presOf" srcId="{698232E3-69C2-4FF2-8F29-EDF8DC65DB0D}" destId="{6048CADF-ED3C-4405-9143-2A78C49618AA}" srcOrd="1" destOrd="0" presId="urn:microsoft.com/office/officeart/2005/8/layout/hierarchy2"/>
    <dgm:cxn modelId="{5D374BAD-C340-445F-855B-1C37665D8681}" type="presOf" srcId="{698232E3-69C2-4FF2-8F29-EDF8DC65DB0D}" destId="{AF35C098-74A7-42D2-9C3F-59F4541D016B}" srcOrd="0" destOrd="0" presId="urn:microsoft.com/office/officeart/2005/8/layout/hierarchy2"/>
    <dgm:cxn modelId="{10041120-38D2-432E-982E-8999586BC9F5}" type="presOf" srcId="{BE9CDA33-43D4-466C-99C1-D3F29F971E19}" destId="{C856684A-3B59-420D-8798-8CB79BEFCEDF}" srcOrd="1" destOrd="0" presId="urn:microsoft.com/office/officeart/2005/8/layout/hierarchy2"/>
    <dgm:cxn modelId="{29D2CFB0-2B45-435D-A012-E450AF0AB226}" type="presOf" srcId="{8DC411AB-8E2B-4511-9114-784E7FFBE8D4}" destId="{AA6094D5-09BE-4C01-8079-E70B1E4370E8}" srcOrd="0" destOrd="0" presId="urn:microsoft.com/office/officeart/2005/8/layout/hierarchy2"/>
    <dgm:cxn modelId="{C1966606-5EE7-4582-B8D4-49CD291A6CA0}" srcId="{0A430AEF-BAF5-4C5D-BECB-8FE9D37211E2}" destId="{86961DCD-F779-43E4-A1DE-D73A21A66141}" srcOrd="0" destOrd="0" parTransId="{439013CA-B694-44D4-ADA0-DAF7F08E1011}" sibTransId="{0EF6D4AC-4589-441A-B3F3-1E2E9F0B09EF}"/>
    <dgm:cxn modelId="{C3E3EDCB-E51A-4B92-BC5F-FEEFA152157D}" srcId="{8DC411AB-8E2B-4511-9114-784E7FFBE8D4}" destId="{2162366F-74C5-45EF-B147-DEC8634D8B11}" srcOrd="1" destOrd="0" parTransId="{BE9CDA33-43D4-466C-99C1-D3F29F971E19}" sibTransId="{F8DE8FD4-08D1-4E82-93F9-AF7BBCD15D25}"/>
    <dgm:cxn modelId="{1B205ED5-0D0C-4CE1-95B6-D16F5EEC974F}" type="presOf" srcId="{DE1EFDC2-174B-473F-88E8-0171C066C376}" destId="{C6812440-B0AB-46B8-AFAA-2C91C0E35415}" srcOrd="0" destOrd="0" presId="urn:microsoft.com/office/officeart/2005/8/layout/hierarchy2"/>
    <dgm:cxn modelId="{729FA7D0-0C5B-4ABF-A812-C5FCDC22F8C3}" type="presOf" srcId="{2162366F-74C5-45EF-B147-DEC8634D8B11}" destId="{0E01B833-32B0-44F4-AB06-ED5132971FC3}" srcOrd="0" destOrd="0" presId="urn:microsoft.com/office/officeart/2005/8/layout/hierarchy2"/>
    <dgm:cxn modelId="{D42E2925-73B3-4D64-9270-DD3C49170564}" type="presOf" srcId="{0A430AEF-BAF5-4C5D-BECB-8FE9D37211E2}" destId="{77EF4C67-211D-4194-B655-6014D6C89872}" srcOrd="0" destOrd="0" presId="urn:microsoft.com/office/officeart/2005/8/layout/hierarchy2"/>
    <dgm:cxn modelId="{A478489A-DDBE-4363-AF64-6699DC73D8E7}" type="presOf" srcId="{0FD56230-AD96-4556-ADFA-2D6194A5FDB9}" destId="{ADF83F7C-DC34-474D-8037-36A6958AC53A}" srcOrd="0" destOrd="0" presId="urn:microsoft.com/office/officeart/2005/8/layout/hierarchy2"/>
    <dgm:cxn modelId="{90F47CAD-2D05-46C5-AC79-88766B86487C}" type="presParOf" srcId="{77EF4C67-211D-4194-B655-6014D6C89872}" destId="{0977886D-9430-4CB7-982B-3D5B8AD8E283}" srcOrd="0" destOrd="0" presId="urn:microsoft.com/office/officeart/2005/8/layout/hierarchy2"/>
    <dgm:cxn modelId="{347F27A9-392D-4DCB-82C1-6A9D2196C241}" type="presParOf" srcId="{0977886D-9430-4CB7-982B-3D5B8AD8E283}" destId="{BC264193-9EB9-4640-8482-7453ABAF750B}" srcOrd="0" destOrd="0" presId="urn:microsoft.com/office/officeart/2005/8/layout/hierarchy2"/>
    <dgm:cxn modelId="{F2DC5B06-60E0-4C81-869A-119D0E7EDC1F}" type="presParOf" srcId="{0977886D-9430-4CB7-982B-3D5B8AD8E283}" destId="{AA35B32C-56F5-4B7A-9D4E-2EADC34D1EA5}" srcOrd="1" destOrd="0" presId="urn:microsoft.com/office/officeart/2005/8/layout/hierarchy2"/>
    <dgm:cxn modelId="{F1E7966B-42A4-4FE3-9587-5203360366C1}" type="presParOf" srcId="{77EF4C67-211D-4194-B655-6014D6C89872}" destId="{51D7A72C-DFB7-4975-9FCA-A50767EA3680}" srcOrd="1" destOrd="0" presId="urn:microsoft.com/office/officeart/2005/8/layout/hierarchy2"/>
    <dgm:cxn modelId="{6E3E8120-32CA-4A3B-9672-FCF556EA294A}" type="presParOf" srcId="{51D7A72C-DFB7-4975-9FCA-A50767EA3680}" destId="{AA6094D5-09BE-4C01-8079-E70B1E4370E8}" srcOrd="0" destOrd="0" presId="urn:microsoft.com/office/officeart/2005/8/layout/hierarchy2"/>
    <dgm:cxn modelId="{11141C60-880D-4A34-BBC8-2D880FA626EC}" type="presParOf" srcId="{51D7A72C-DFB7-4975-9FCA-A50767EA3680}" destId="{9BD6FFBA-0532-40B0-92DB-7B3E29FED03A}" srcOrd="1" destOrd="0" presId="urn:microsoft.com/office/officeart/2005/8/layout/hierarchy2"/>
    <dgm:cxn modelId="{CDBAC0BB-B4F8-4FCF-9CDB-A70B3B5F9F6B}" type="presParOf" srcId="{9BD6FFBA-0532-40B0-92DB-7B3E29FED03A}" destId="{ADF83F7C-DC34-474D-8037-36A6958AC53A}" srcOrd="0" destOrd="0" presId="urn:microsoft.com/office/officeart/2005/8/layout/hierarchy2"/>
    <dgm:cxn modelId="{23D5A684-3429-4625-B64D-6E30D783B410}" type="presParOf" srcId="{ADF83F7C-DC34-474D-8037-36A6958AC53A}" destId="{23D57035-8FE7-4DBC-95B3-A462A697FF53}" srcOrd="0" destOrd="0" presId="urn:microsoft.com/office/officeart/2005/8/layout/hierarchy2"/>
    <dgm:cxn modelId="{BDB123BF-FD8D-4EB1-88C7-1AD1933A3B9C}" type="presParOf" srcId="{9BD6FFBA-0532-40B0-92DB-7B3E29FED03A}" destId="{44E38770-7F16-45FD-A8FB-D975103D0959}" srcOrd="1" destOrd="0" presId="urn:microsoft.com/office/officeart/2005/8/layout/hierarchy2"/>
    <dgm:cxn modelId="{C3C5B9FD-2F86-4339-B692-F92815881020}" type="presParOf" srcId="{44E38770-7F16-45FD-A8FB-D975103D0959}" destId="{C6812440-B0AB-46B8-AFAA-2C91C0E35415}" srcOrd="0" destOrd="0" presId="urn:microsoft.com/office/officeart/2005/8/layout/hierarchy2"/>
    <dgm:cxn modelId="{2FE6E4DE-06BF-4B19-ABCC-51ECBA95F232}" type="presParOf" srcId="{44E38770-7F16-45FD-A8FB-D975103D0959}" destId="{6E2F75E4-FA4A-4444-9BE7-FF1AD97C753F}" srcOrd="1" destOrd="0" presId="urn:microsoft.com/office/officeart/2005/8/layout/hierarchy2"/>
    <dgm:cxn modelId="{D6223637-D580-4985-8BD1-4DCC9D19259B}" type="presParOf" srcId="{9BD6FFBA-0532-40B0-92DB-7B3E29FED03A}" destId="{03865FD9-8F04-4D15-BABA-A8AA1EF51AE8}" srcOrd="2" destOrd="0" presId="urn:microsoft.com/office/officeart/2005/8/layout/hierarchy2"/>
    <dgm:cxn modelId="{E4B17282-789A-4FEA-BB90-9E95BFEC842E}" type="presParOf" srcId="{03865FD9-8F04-4D15-BABA-A8AA1EF51AE8}" destId="{C856684A-3B59-420D-8798-8CB79BEFCEDF}" srcOrd="0" destOrd="0" presId="urn:microsoft.com/office/officeart/2005/8/layout/hierarchy2"/>
    <dgm:cxn modelId="{E36A54D4-0500-4899-B15F-46D40D54718D}" type="presParOf" srcId="{9BD6FFBA-0532-40B0-92DB-7B3E29FED03A}" destId="{B1C1D0D5-B567-491B-B8BE-964EB64FDD01}" srcOrd="3" destOrd="0" presId="urn:microsoft.com/office/officeart/2005/8/layout/hierarchy2"/>
    <dgm:cxn modelId="{0687B5DE-0381-4501-93F9-F126725FEC8A}" type="presParOf" srcId="{B1C1D0D5-B567-491B-B8BE-964EB64FDD01}" destId="{0E01B833-32B0-44F4-AB06-ED5132971FC3}" srcOrd="0" destOrd="0" presId="urn:microsoft.com/office/officeart/2005/8/layout/hierarchy2"/>
    <dgm:cxn modelId="{CBCE27F5-D61C-4D8A-9CCC-686A5233C7E3}" type="presParOf" srcId="{B1C1D0D5-B567-491B-B8BE-964EB64FDD01}" destId="{476E5943-58AE-4807-BF2B-CF31DAE6E4A7}" srcOrd="1" destOrd="0" presId="urn:microsoft.com/office/officeart/2005/8/layout/hierarchy2"/>
    <dgm:cxn modelId="{6A37A5A7-B4ED-4DB3-A017-69A6EFF9CCBF}" type="presParOf" srcId="{9BD6FFBA-0532-40B0-92DB-7B3E29FED03A}" destId="{AF35C098-74A7-42D2-9C3F-59F4541D016B}" srcOrd="4" destOrd="0" presId="urn:microsoft.com/office/officeart/2005/8/layout/hierarchy2"/>
    <dgm:cxn modelId="{8457EB8B-28C5-4A04-A410-1B4B0468AE9C}" type="presParOf" srcId="{AF35C098-74A7-42D2-9C3F-59F4541D016B}" destId="{6048CADF-ED3C-4405-9143-2A78C49618AA}" srcOrd="0" destOrd="0" presId="urn:microsoft.com/office/officeart/2005/8/layout/hierarchy2"/>
    <dgm:cxn modelId="{2E24373B-BD76-4268-8EDA-E1A1CAAC3C89}" type="presParOf" srcId="{9BD6FFBA-0532-40B0-92DB-7B3E29FED03A}" destId="{78A14AB2-F1D8-4DC9-AD09-827D7E906556}" srcOrd="5" destOrd="0" presId="urn:microsoft.com/office/officeart/2005/8/layout/hierarchy2"/>
    <dgm:cxn modelId="{9FAFAB60-1868-4D3E-8B70-BB1F7AB9654F}" type="presParOf" srcId="{78A14AB2-F1D8-4DC9-AD09-827D7E906556}" destId="{282DC8E2-4920-40EB-8398-DF02E2554E53}" srcOrd="0" destOrd="0" presId="urn:microsoft.com/office/officeart/2005/8/layout/hierarchy2"/>
    <dgm:cxn modelId="{FBCB1FCE-74E9-4BEE-BF6C-F8973E974E50}" type="presParOf" srcId="{78A14AB2-F1D8-4DC9-AD09-827D7E906556}" destId="{B91F6494-F5C9-48FF-B842-11353BE395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7EA1A-AA79-4D11-AAA5-DEDD8845F7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EAD486-CE05-4322-A9B4-644C791FCE62}">
      <dgm:prSet phldrT="[Texto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pt-BR" sz="1400" dirty="0" smtClean="0">
              <a:latin typeface="VerdanaL"/>
            </a:rPr>
            <a:t>Fase 2: Contratação</a:t>
          </a:r>
          <a:endParaRPr lang="pt-BR" sz="1400" dirty="0">
            <a:latin typeface="VerdanaL"/>
          </a:endParaRPr>
        </a:p>
      </dgm:t>
    </dgm:pt>
    <dgm:pt modelId="{A61D3797-0344-40C0-A41F-41AF7842879D}" type="parTrans" cxnId="{61422232-1CA0-42BA-A5C9-2D4BFCD57D3C}">
      <dgm:prSet/>
      <dgm:spPr/>
      <dgm:t>
        <a:bodyPr/>
        <a:lstStyle/>
        <a:p>
          <a:endParaRPr lang="pt-BR"/>
        </a:p>
      </dgm:t>
    </dgm:pt>
    <dgm:pt modelId="{F8E0E0B7-4110-4AAF-AD55-AA3333638CA5}" type="sibTrans" cxnId="{61422232-1CA0-42BA-A5C9-2D4BFCD57D3C}">
      <dgm:prSet/>
      <dgm:spPr/>
      <dgm:t>
        <a:bodyPr/>
        <a:lstStyle/>
        <a:p>
          <a:endParaRPr lang="pt-BR"/>
        </a:p>
      </dgm:t>
    </dgm:pt>
    <dgm:pt modelId="{9CC7C231-2DBD-44A6-8130-EEFB3525D624}" type="pres">
      <dgm:prSet presAssocID="{8577EA1A-AA79-4D11-AAA5-DEDD8845F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200067-BAC3-4C7D-90BD-0F59349DB45A}" type="pres">
      <dgm:prSet presAssocID="{10EAD486-CE05-4322-A9B4-644C791FCE62}" presName="parentText" presStyleLbl="node1" presStyleIdx="0" presStyleCnt="1" custScaleX="32034" custScaleY="55065" custLinFactY="100000" custLinFactNeighborX="-51059" custLinFactNeighborY="1372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51C1EA-1AC3-4E79-B504-80605873C8B3}" type="presOf" srcId="{10EAD486-CE05-4322-A9B4-644C791FCE62}" destId="{18200067-BAC3-4C7D-90BD-0F59349DB45A}" srcOrd="0" destOrd="0" presId="urn:microsoft.com/office/officeart/2005/8/layout/vList2"/>
    <dgm:cxn modelId="{99E1EA33-4607-4AF1-987E-780FA9309F0A}" type="presOf" srcId="{8577EA1A-AA79-4D11-AAA5-DEDD8845F766}" destId="{9CC7C231-2DBD-44A6-8130-EEFB3525D624}" srcOrd="0" destOrd="0" presId="urn:microsoft.com/office/officeart/2005/8/layout/vList2"/>
    <dgm:cxn modelId="{61422232-1CA0-42BA-A5C9-2D4BFCD57D3C}" srcId="{8577EA1A-AA79-4D11-AAA5-DEDD8845F766}" destId="{10EAD486-CE05-4322-A9B4-644C791FCE62}" srcOrd="0" destOrd="0" parTransId="{A61D3797-0344-40C0-A41F-41AF7842879D}" sibTransId="{F8E0E0B7-4110-4AAF-AD55-AA3333638CA5}"/>
    <dgm:cxn modelId="{438BF87C-D63B-4478-B577-00E8C83F275E}" type="presParOf" srcId="{9CC7C231-2DBD-44A6-8130-EEFB3525D624}" destId="{18200067-BAC3-4C7D-90BD-0F59349DB4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E08E40-9F23-464B-BE4E-CD4B1895858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B955C8-546B-457E-9E28-D68F895C24A8}">
      <dgm:prSet phldrT="[Texto]"/>
      <dgm:spPr>
        <a:solidFill>
          <a:schemeClr val="accent6">
            <a:lumMod val="50000"/>
            <a:lumOff val="50000"/>
          </a:schemeClr>
        </a:solidFill>
      </dgm:spPr>
      <dgm:t>
        <a:bodyPr/>
        <a:lstStyle/>
        <a:p>
          <a:r>
            <a:rPr lang="pt-BR" b="1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Inovação Pioneira</a:t>
          </a:r>
          <a:endParaRPr lang="pt-BR" dirty="0"/>
        </a:p>
      </dgm:t>
    </dgm:pt>
    <dgm:pt modelId="{370721E8-1907-4CA5-8A15-C7389741A5C7}" type="parTrans" cxnId="{2D2764E1-E555-4941-946D-60C99766F199}">
      <dgm:prSet/>
      <dgm:spPr/>
      <dgm:t>
        <a:bodyPr/>
        <a:lstStyle/>
        <a:p>
          <a:endParaRPr lang="pt-BR"/>
        </a:p>
      </dgm:t>
    </dgm:pt>
    <dgm:pt modelId="{F24C552D-FD40-49E0-854E-18AB0FD5A34B}" type="sibTrans" cxnId="{2D2764E1-E555-4941-946D-60C99766F199}">
      <dgm:prSet/>
      <dgm:spPr/>
      <dgm:t>
        <a:bodyPr/>
        <a:lstStyle/>
        <a:p>
          <a:endParaRPr lang="pt-BR"/>
        </a:p>
      </dgm:t>
    </dgm:pt>
    <dgm:pt modelId="{E339C4AA-F8E4-4FAC-873B-1346E4821ECA}">
      <dgm:prSet phldrT="[Texto]"/>
      <dgm:spPr>
        <a:solidFill>
          <a:srgbClr val="00D5DA"/>
        </a:solidFill>
      </dgm:spPr>
      <dgm:t>
        <a:bodyPr/>
        <a:lstStyle/>
        <a:p>
          <a:r>
            <a:rPr lang="pt-BR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e Competitividade</a:t>
          </a:r>
          <a:endParaRPr lang="pt-BR" dirty="0"/>
        </a:p>
      </dgm:t>
    </dgm:pt>
    <dgm:pt modelId="{5C66AD8D-C15E-40D3-B8E1-0462828D47D9}" type="parTrans" cxnId="{624CB893-9680-4AAA-A21D-672E756E041F}">
      <dgm:prSet/>
      <dgm:spPr/>
      <dgm:t>
        <a:bodyPr/>
        <a:lstStyle/>
        <a:p>
          <a:endParaRPr lang="pt-BR"/>
        </a:p>
      </dgm:t>
    </dgm:pt>
    <dgm:pt modelId="{F09144D8-62E8-4A9F-98EB-0C074106AA21}" type="sibTrans" cxnId="{624CB893-9680-4AAA-A21D-672E756E041F}">
      <dgm:prSet/>
      <dgm:spPr/>
      <dgm:t>
        <a:bodyPr/>
        <a:lstStyle/>
        <a:p>
          <a:endParaRPr lang="pt-BR"/>
        </a:p>
      </dgm:t>
    </dgm:pt>
    <dgm:pt modelId="{393959F1-DB20-41E7-B607-037A0AD27A91}">
      <dgm:prSet phldrT="[Texto]"/>
      <dgm:spPr>
        <a:solidFill>
          <a:srgbClr val="00BBC0"/>
        </a:solidFill>
      </dgm:spPr>
      <dgm:t>
        <a:bodyPr/>
        <a:lstStyle/>
        <a:p>
          <a:r>
            <a:rPr lang="pt-BR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em Tecnologias Críticas</a:t>
          </a:r>
          <a:endParaRPr lang="pt-BR" dirty="0"/>
        </a:p>
      </dgm:t>
    </dgm:pt>
    <dgm:pt modelId="{402FB98F-88D0-46D6-8C9C-48C7A7AF3C65}" type="parTrans" cxnId="{180B3A17-0174-4B58-8331-778C4761ABB4}">
      <dgm:prSet/>
      <dgm:spPr/>
      <dgm:t>
        <a:bodyPr/>
        <a:lstStyle/>
        <a:p>
          <a:endParaRPr lang="pt-BR"/>
        </a:p>
      </dgm:t>
    </dgm:pt>
    <dgm:pt modelId="{3A28467B-6878-4104-8ECB-3246A7E69D0D}" type="sibTrans" cxnId="{180B3A17-0174-4B58-8331-778C4761ABB4}">
      <dgm:prSet/>
      <dgm:spPr/>
      <dgm:t>
        <a:bodyPr/>
        <a:lstStyle/>
        <a:p>
          <a:endParaRPr lang="pt-BR"/>
        </a:p>
      </dgm:t>
    </dgm:pt>
    <dgm:pt modelId="{A1301A6C-B310-49E5-936A-C32F8E3638BC}">
      <dgm:prSet phldrT="[Texto]"/>
      <dgm:spPr>
        <a:solidFill>
          <a:srgbClr val="00A4A8"/>
        </a:solidFill>
      </dgm:spPr>
      <dgm:t>
        <a:bodyPr/>
        <a:lstStyle/>
        <a:p>
          <a:r>
            <a:rPr lang="pt-BR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Contínua</a:t>
          </a:r>
          <a:endParaRPr lang="pt-BR" dirty="0"/>
        </a:p>
      </dgm:t>
    </dgm:pt>
    <dgm:pt modelId="{79EC77B0-4985-477A-9253-58D112EBC11A}" type="parTrans" cxnId="{D66AC631-1081-4E21-9CAD-7D9055FDF16B}">
      <dgm:prSet/>
      <dgm:spPr/>
      <dgm:t>
        <a:bodyPr/>
        <a:lstStyle/>
        <a:p>
          <a:endParaRPr lang="pt-BR"/>
        </a:p>
      </dgm:t>
    </dgm:pt>
    <dgm:pt modelId="{FFFB87C7-D604-43DB-A633-F1BFE7D47322}" type="sibTrans" cxnId="{D66AC631-1081-4E21-9CAD-7D9055FDF16B}">
      <dgm:prSet/>
      <dgm:spPr/>
      <dgm:t>
        <a:bodyPr/>
        <a:lstStyle/>
        <a:p>
          <a:endParaRPr lang="pt-BR"/>
        </a:p>
      </dgm:t>
    </dgm:pt>
    <dgm:pt modelId="{070797B5-DA1D-4225-94B8-C3FC3F7B03C3}">
      <dgm:prSet phldrT="[Texto]"/>
      <dgm:spPr>
        <a:solidFill>
          <a:srgbClr val="00969A"/>
        </a:solidFill>
      </dgm:spPr>
      <dgm:t>
        <a:bodyPr/>
        <a:lstStyle/>
        <a:p>
          <a:r>
            <a:rPr lang="pt-BR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Pré</a:t>
          </a:r>
          <a:r>
            <a:rPr lang="pt-BR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-Investimento</a:t>
          </a:r>
          <a:endParaRPr lang="pt-BR" dirty="0"/>
        </a:p>
      </dgm:t>
    </dgm:pt>
    <dgm:pt modelId="{51C3A1E6-C751-4D3E-8674-21F416F74905}" type="parTrans" cxnId="{FFDA5C76-3D32-49FB-BFF8-413C2E5D848E}">
      <dgm:prSet/>
      <dgm:spPr/>
      <dgm:t>
        <a:bodyPr/>
        <a:lstStyle/>
        <a:p>
          <a:endParaRPr lang="pt-BR"/>
        </a:p>
      </dgm:t>
    </dgm:pt>
    <dgm:pt modelId="{18C07F0A-FD35-4EFE-ABC8-FB960DCB92BB}" type="sibTrans" cxnId="{FFDA5C76-3D32-49FB-BFF8-413C2E5D848E}">
      <dgm:prSet/>
      <dgm:spPr/>
      <dgm:t>
        <a:bodyPr/>
        <a:lstStyle/>
        <a:p>
          <a:endParaRPr lang="pt-BR"/>
        </a:p>
      </dgm:t>
    </dgm:pt>
    <dgm:pt modelId="{4F5C0373-782B-4AC1-A6DB-594D908F4E0D}">
      <dgm:prSet phldrT="[Texto]"/>
      <dgm:spPr>
        <a:solidFill>
          <a:srgbClr val="007F82"/>
        </a:solidFill>
      </dgm:spPr>
      <dgm:t>
        <a:bodyPr/>
        <a:lstStyle/>
        <a:p>
          <a:r>
            <a:rPr lang="pt-BR" altLang="pt-BR" b="1" dirty="0" smtClean="0">
              <a:solidFill>
                <a:schemeClr val="bg1"/>
              </a:solidFill>
              <a:latin typeface="Verdana" pitchFamily="34" charset="0"/>
            </a:rPr>
            <a:t>Investimento direto</a:t>
          </a:r>
          <a:endParaRPr lang="pt-BR" dirty="0"/>
        </a:p>
      </dgm:t>
    </dgm:pt>
    <dgm:pt modelId="{B16B64CA-C5E6-4B27-8B04-3BA57FD8F38F}" type="parTrans" cxnId="{D9E9FDC8-3248-4ABD-AC7B-2B7A7BD20A7D}">
      <dgm:prSet/>
      <dgm:spPr/>
      <dgm:t>
        <a:bodyPr/>
        <a:lstStyle/>
        <a:p>
          <a:endParaRPr lang="pt-BR"/>
        </a:p>
      </dgm:t>
    </dgm:pt>
    <dgm:pt modelId="{2D431166-1412-4BD7-8464-9D0B38AB477D}" type="sibTrans" cxnId="{D9E9FDC8-3248-4ABD-AC7B-2B7A7BD20A7D}">
      <dgm:prSet/>
      <dgm:spPr/>
      <dgm:t>
        <a:bodyPr/>
        <a:lstStyle/>
        <a:p>
          <a:endParaRPr lang="pt-BR"/>
        </a:p>
      </dgm:t>
    </dgm:pt>
    <dgm:pt modelId="{C84C8D92-F4D5-4EBA-8E17-CE6F8BD19089}" type="pres">
      <dgm:prSet presAssocID="{50E08E40-9F23-464B-BE4E-CD4B18958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8915D6-1E9D-402B-A36B-E9BCC938C036}" type="pres">
      <dgm:prSet presAssocID="{69B955C8-546B-457E-9E28-D68F895C24A8}" presName="parTxOnly" presStyleLbl="node1" presStyleIdx="0" presStyleCnt="6" custLinFactNeighborX="47589" custLinFactNeighborY="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B27E7D-048A-46AC-98AD-3BFF9B717411}" type="pres">
      <dgm:prSet presAssocID="{F24C552D-FD40-49E0-854E-18AB0FD5A34B}" presName="parTxOnlySpace" presStyleCnt="0"/>
      <dgm:spPr/>
    </dgm:pt>
    <dgm:pt modelId="{8E28E837-30B2-463B-8032-A9900D39C895}" type="pres">
      <dgm:prSet presAssocID="{E339C4AA-F8E4-4FAC-873B-1346E4821EC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9132C-F063-490E-A1A3-E744C5DE5E05}" type="pres">
      <dgm:prSet presAssocID="{F09144D8-62E8-4A9F-98EB-0C074106AA21}" presName="parTxOnlySpace" presStyleCnt="0"/>
      <dgm:spPr/>
    </dgm:pt>
    <dgm:pt modelId="{3CD04A28-1EAC-4496-9A9F-DDA142AD68E9}" type="pres">
      <dgm:prSet presAssocID="{393959F1-DB20-41E7-B607-037A0AD27A9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EAF45-B2E0-44EE-94C0-F44441908DC9}" type="pres">
      <dgm:prSet presAssocID="{3A28467B-6878-4104-8ECB-3246A7E69D0D}" presName="parTxOnlySpace" presStyleCnt="0"/>
      <dgm:spPr/>
    </dgm:pt>
    <dgm:pt modelId="{A6016945-BA59-4ABC-8303-76B699C0E487}" type="pres">
      <dgm:prSet presAssocID="{A1301A6C-B310-49E5-936A-C32F8E3638BC}" presName="parTxOnly" presStyleLbl="node1" presStyleIdx="3" presStyleCnt="6" custLinFactNeighborX="47589" custLinFactNeighborY="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308EB-ABCB-4DB1-8F76-0AF46B5A7065}" type="pres">
      <dgm:prSet presAssocID="{FFFB87C7-D604-43DB-A633-F1BFE7D47322}" presName="parTxOnlySpace" presStyleCnt="0"/>
      <dgm:spPr/>
    </dgm:pt>
    <dgm:pt modelId="{79BFC461-5ADD-4B65-9632-74F41A3A6E92}" type="pres">
      <dgm:prSet presAssocID="{070797B5-DA1D-4225-94B8-C3FC3F7B03C3}" presName="parTxOnly" presStyleLbl="node1" presStyleIdx="4" presStyleCnt="6" custLinFactNeighborX="37235" custLinFactNeighborY="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C4188-60C3-43B6-B3D6-C92B2DC53D44}" type="pres">
      <dgm:prSet presAssocID="{18C07F0A-FD35-4EFE-ABC8-FB960DCB92BB}" presName="parTxOnlySpace" presStyleCnt="0"/>
      <dgm:spPr/>
    </dgm:pt>
    <dgm:pt modelId="{42CD2E48-2C8F-42A9-B2E4-A020A7017C61}" type="pres">
      <dgm:prSet presAssocID="{4F5C0373-782B-4AC1-A6DB-594D908F4E0D}" presName="parTxOnly" presStyleLbl="node1" presStyleIdx="5" presStyleCnt="6" custLinFactNeighborX="47589" custLinFactNeighborY="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E9FDC8-3248-4ABD-AC7B-2B7A7BD20A7D}" srcId="{50E08E40-9F23-464B-BE4E-CD4B18958589}" destId="{4F5C0373-782B-4AC1-A6DB-594D908F4E0D}" srcOrd="5" destOrd="0" parTransId="{B16B64CA-C5E6-4B27-8B04-3BA57FD8F38F}" sibTransId="{2D431166-1412-4BD7-8464-9D0B38AB477D}"/>
    <dgm:cxn modelId="{FFDA5C76-3D32-49FB-BFF8-413C2E5D848E}" srcId="{50E08E40-9F23-464B-BE4E-CD4B18958589}" destId="{070797B5-DA1D-4225-94B8-C3FC3F7B03C3}" srcOrd="4" destOrd="0" parTransId="{51C3A1E6-C751-4D3E-8674-21F416F74905}" sibTransId="{18C07F0A-FD35-4EFE-ABC8-FB960DCB92BB}"/>
    <dgm:cxn modelId="{B8CA48DC-AC40-409C-BD48-8F146F9AC789}" type="presOf" srcId="{50E08E40-9F23-464B-BE4E-CD4B18958589}" destId="{C84C8D92-F4D5-4EBA-8E17-CE6F8BD19089}" srcOrd="0" destOrd="0" presId="urn:microsoft.com/office/officeart/2005/8/layout/chevron1"/>
    <dgm:cxn modelId="{DBC4F4DF-0704-4EA9-8B5E-14D80B29474A}" type="presOf" srcId="{070797B5-DA1D-4225-94B8-C3FC3F7B03C3}" destId="{79BFC461-5ADD-4B65-9632-74F41A3A6E92}" srcOrd="0" destOrd="0" presId="urn:microsoft.com/office/officeart/2005/8/layout/chevron1"/>
    <dgm:cxn modelId="{180B3A17-0174-4B58-8331-778C4761ABB4}" srcId="{50E08E40-9F23-464B-BE4E-CD4B18958589}" destId="{393959F1-DB20-41E7-B607-037A0AD27A91}" srcOrd="2" destOrd="0" parTransId="{402FB98F-88D0-46D6-8C9C-48C7A7AF3C65}" sibTransId="{3A28467B-6878-4104-8ECB-3246A7E69D0D}"/>
    <dgm:cxn modelId="{4B6E2BE0-882D-4879-839C-E1417793941E}" type="presOf" srcId="{393959F1-DB20-41E7-B607-037A0AD27A91}" destId="{3CD04A28-1EAC-4496-9A9F-DDA142AD68E9}" srcOrd="0" destOrd="0" presId="urn:microsoft.com/office/officeart/2005/8/layout/chevron1"/>
    <dgm:cxn modelId="{E4BBF2A9-2DC1-49E6-A7AF-808AE739BFC4}" type="presOf" srcId="{A1301A6C-B310-49E5-936A-C32F8E3638BC}" destId="{A6016945-BA59-4ABC-8303-76B699C0E487}" srcOrd="0" destOrd="0" presId="urn:microsoft.com/office/officeart/2005/8/layout/chevron1"/>
    <dgm:cxn modelId="{624CB893-9680-4AAA-A21D-672E756E041F}" srcId="{50E08E40-9F23-464B-BE4E-CD4B18958589}" destId="{E339C4AA-F8E4-4FAC-873B-1346E4821ECA}" srcOrd="1" destOrd="0" parTransId="{5C66AD8D-C15E-40D3-B8E1-0462828D47D9}" sibTransId="{F09144D8-62E8-4A9F-98EB-0C074106AA21}"/>
    <dgm:cxn modelId="{C4EDBF58-C228-45F5-8678-5C49D2EA4127}" type="presOf" srcId="{4F5C0373-782B-4AC1-A6DB-594D908F4E0D}" destId="{42CD2E48-2C8F-42A9-B2E4-A020A7017C61}" srcOrd="0" destOrd="0" presId="urn:microsoft.com/office/officeart/2005/8/layout/chevron1"/>
    <dgm:cxn modelId="{2D2764E1-E555-4941-946D-60C99766F199}" srcId="{50E08E40-9F23-464B-BE4E-CD4B18958589}" destId="{69B955C8-546B-457E-9E28-D68F895C24A8}" srcOrd="0" destOrd="0" parTransId="{370721E8-1907-4CA5-8A15-C7389741A5C7}" sibTransId="{F24C552D-FD40-49E0-854E-18AB0FD5A34B}"/>
    <dgm:cxn modelId="{8245C145-97F7-49EF-BA8F-2C64A34E50E2}" type="presOf" srcId="{69B955C8-546B-457E-9E28-D68F895C24A8}" destId="{1A8915D6-1E9D-402B-A36B-E9BCC938C036}" srcOrd="0" destOrd="0" presId="urn:microsoft.com/office/officeart/2005/8/layout/chevron1"/>
    <dgm:cxn modelId="{291D8E93-2B67-4679-ACD8-1F2A61C0DD19}" type="presOf" srcId="{E339C4AA-F8E4-4FAC-873B-1346E4821ECA}" destId="{8E28E837-30B2-463B-8032-A9900D39C895}" srcOrd="0" destOrd="0" presId="urn:microsoft.com/office/officeart/2005/8/layout/chevron1"/>
    <dgm:cxn modelId="{D66AC631-1081-4E21-9CAD-7D9055FDF16B}" srcId="{50E08E40-9F23-464B-BE4E-CD4B18958589}" destId="{A1301A6C-B310-49E5-936A-C32F8E3638BC}" srcOrd="3" destOrd="0" parTransId="{79EC77B0-4985-477A-9253-58D112EBC11A}" sibTransId="{FFFB87C7-D604-43DB-A633-F1BFE7D47322}"/>
    <dgm:cxn modelId="{20D193C9-728D-4CF9-84AA-5BE5201A33FD}" type="presParOf" srcId="{C84C8D92-F4D5-4EBA-8E17-CE6F8BD19089}" destId="{1A8915D6-1E9D-402B-A36B-E9BCC938C036}" srcOrd="0" destOrd="0" presId="urn:microsoft.com/office/officeart/2005/8/layout/chevron1"/>
    <dgm:cxn modelId="{31A83A18-801D-437F-9C0A-F23271B4D3EB}" type="presParOf" srcId="{C84C8D92-F4D5-4EBA-8E17-CE6F8BD19089}" destId="{CDB27E7D-048A-46AC-98AD-3BFF9B717411}" srcOrd="1" destOrd="0" presId="urn:microsoft.com/office/officeart/2005/8/layout/chevron1"/>
    <dgm:cxn modelId="{0858C8E2-1F34-4AAE-AE6C-D56E27266185}" type="presParOf" srcId="{C84C8D92-F4D5-4EBA-8E17-CE6F8BD19089}" destId="{8E28E837-30B2-463B-8032-A9900D39C895}" srcOrd="2" destOrd="0" presId="urn:microsoft.com/office/officeart/2005/8/layout/chevron1"/>
    <dgm:cxn modelId="{178D7A79-6A02-4136-81B1-E3F2E16B3EFB}" type="presParOf" srcId="{C84C8D92-F4D5-4EBA-8E17-CE6F8BD19089}" destId="{83F9132C-F063-490E-A1A3-E744C5DE5E05}" srcOrd="3" destOrd="0" presId="urn:microsoft.com/office/officeart/2005/8/layout/chevron1"/>
    <dgm:cxn modelId="{30D5F54D-2D68-42E2-AA86-C5B0686ACDCF}" type="presParOf" srcId="{C84C8D92-F4D5-4EBA-8E17-CE6F8BD19089}" destId="{3CD04A28-1EAC-4496-9A9F-DDA142AD68E9}" srcOrd="4" destOrd="0" presId="urn:microsoft.com/office/officeart/2005/8/layout/chevron1"/>
    <dgm:cxn modelId="{8CEA43E7-89ED-4248-8A1C-DA6B2B2EB4D3}" type="presParOf" srcId="{C84C8D92-F4D5-4EBA-8E17-CE6F8BD19089}" destId="{8C8EAF45-B2E0-44EE-94C0-F44441908DC9}" srcOrd="5" destOrd="0" presId="urn:microsoft.com/office/officeart/2005/8/layout/chevron1"/>
    <dgm:cxn modelId="{15AEBD5E-17DB-4B9C-BD4E-A9E870AA35F8}" type="presParOf" srcId="{C84C8D92-F4D5-4EBA-8E17-CE6F8BD19089}" destId="{A6016945-BA59-4ABC-8303-76B699C0E487}" srcOrd="6" destOrd="0" presId="urn:microsoft.com/office/officeart/2005/8/layout/chevron1"/>
    <dgm:cxn modelId="{F5027F33-8630-401D-9AE3-A0F0799765C6}" type="presParOf" srcId="{C84C8D92-F4D5-4EBA-8E17-CE6F8BD19089}" destId="{389308EB-ABCB-4DB1-8F76-0AF46B5A7065}" srcOrd="7" destOrd="0" presId="urn:microsoft.com/office/officeart/2005/8/layout/chevron1"/>
    <dgm:cxn modelId="{F36F83AB-82B1-47F5-8CE9-845AC1BB4FE7}" type="presParOf" srcId="{C84C8D92-F4D5-4EBA-8E17-CE6F8BD19089}" destId="{79BFC461-5ADD-4B65-9632-74F41A3A6E92}" srcOrd="8" destOrd="0" presId="urn:microsoft.com/office/officeart/2005/8/layout/chevron1"/>
    <dgm:cxn modelId="{61055395-2F3E-4320-8653-474D31785254}" type="presParOf" srcId="{C84C8D92-F4D5-4EBA-8E17-CE6F8BD19089}" destId="{F3FC4188-60C3-43B6-B3D6-C92B2DC53D44}" srcOrd="9" destOrd="0" presId="urn:microsoft.com/office/officeart/2005/8/layout/chevron1"/>
    <dgm:cxn modelId="{2769421C-84AD-40E8-8FB5-7367FA15A244}" type="presParOf" srcId="{C84C8D92-F4D5-4EBA-8E17-CE6F8BD19089}" destId="{42CD2E48-2C8F-42A9-B2E4-A020A7017C6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09061-0129-4ACC-8875-94D61222FCD4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94C0CC5-168E-4BFD-B761-586B4E58C1DE}">
      <dgm:prSet phldrT="[Texto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endParaRPr lang="pt-BR" sz="1200" b="1" dirty="0" smtClean="0"/>
        </a:p>
        <a:p>
          <a:r>
            <a:rPr lang="pt-BR" sz="1200" b="1" dirty="0" smtClean="0"/>
            <a:t>ENERGIA</a:t>
          </a:r>
        </a:p>
        <a:p>
          <a:r>
            <a:rPr lang="pt-BR" sz="1100" dirty="0" smtClean="0"/>
            <a:t>-</a:t>
          </a:r>
          <a:r>
            <a:rPr lang="pt-BR" sz="1100" dirty="0" err="1" smtClean="0"/>
            <a:t>Smart</a:t>
          </a:r>
          <a:r>
            <a:rPr lang="pt-BR" sz="1100" dirty="0" smtClean="0"/>
            <a:t> Grid</a:t>
          </a:r>
        </a:p>
        <a:p>
          <a:r>
            <a:rPr lang="pt-BR" sz="1100" dirty="0" smtClean="0"/>
            <a:t>-Energia Eólica</a:t>
          </a:r>
        </a:p>
        <a:p>
          <a:r>
            <a:rPr lang="pt-BR" sz="1100" dirty="0" smtClean="0"/>
            <a:t>-Energia Solar</a:t>
          </a:r>
        </a:p>
        <a:p>
          <a:r>
            <a:rPr lang="pt-BR" sz="1100" dirty="0" smtClean="0"/>
            <a:t>-Eficiência Energética</a:t>
          </a:r>
        </a:p>
        <a:p>
          <a:r>
            <a:rPr lang="pt-BR" sz="1100" dirty="0" smtClean="0"/>
            <a:t>-Bens de capital p/ setor elétrico</a:t>
          </a:r>
          <a:endParaRPr lang="pt-BR" sz="1100" dirty="0"/>
        </a:p>
      </dgm:t>
    </dgm:pt>
    <dgm:pt modelId="{76536B05-FD21-4959-886E-41295E2EC4A6}" type="parTrans" cxnId="{91A6BC2D-A110-4A3F-8A07-0F97FA4B9F7C}">
      <dgm:prSet/>
      <dgm:spPr/>
      <dgm:t>
        <a:bodyPr/>
        <a:lstStyle/>
        <a:p>
          <a:endParaRPr lang="pt-BR"/>
        </a:p>
      </dgm:t>
    </dgm:pt>
    <dgm:pt modelId="{7CCAA5B8-B950-4F03-A65E-7BAFA91BCAD9}" type="sibTrans" cxnId="{91A6BC2D-A110-4A3F-8A07-0F97FA4B9F7C}">
      <dgm:prSet/>
      <dgm:spPr/>
      <dgm:t>
        <a:bodyPr/>
        <a:lstStyle/>
        <a:p>
          <a:endParaRPr lang="pt-BR"/>
        </a:p>
      </dgm:t>
    </dgm:pt>
    <dgm:pt modelId="{4D1E32F0-EF0E-46CE-81D2-DC39B2F3E6A2}">
      <dgm:prSet phldrT="[Texto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endParaRPr lang="pt-BR" sz="1200" b="1" dirty="0" smtClean="0"/>
        </a:p>
        <a:p>
          <a:r>
            <a:rPr lang="pt-BR" sz="1200" b="1" dirty="0" smtClean="0"/>
            <a:t>BIOPRODUTOS</a:t>
          </a:r>
        </a:p>
        <a:p>
          <a:r>
            <a:rPr lang="pt-BR" sz="1100" dirty="0" smtClean="0"/>
            <a:t>-Etanol – Agrícola</a:t>
          </a:r>
        </a:p>
        <a:p>
          <a:r>
            <a:rPr lang="pt-BR" sz="1100" dirty="0" smtClean="0"/>
            <a:t>-</a:t>
          </a:r>
          <a:r>
            <a:rPr lang="pt-BR" sz="1100" dirty="0" err="1" smtClean="0"/>
            <a:t>Bioprodutos</a:t>
          </a:r>
          <a:r>
            <a:rPr lang="pt-BR" sz="1100" dirty="0" smtClean="0"/>
            <a:t> – Biologia Sintética*</a:t>
          </a:r>
        </a:p>
        <a:p>
          <a:r>
            <a:rPr lang="pt-BR" sz="1100" dirty="0" smtClean="0"/>
            <a:t>-Biodiesel / Microalgas</a:t>
          </a:r>
        </a:p>
        <a:p>
          <a:r>
            <a:rPr lang="pt-BR" sz="1100" dirty="0" smtClean="0"/>
            <a:t>-Biogás</a:t>
          </a:r>
          <a:endParaRPr lang="pt-BR" sz="1100" dirty="0"/>
        </a:p>
      </dgm:t>
    </dgm:pt>
    <dgm:pt modelId="{00464406-2DA9-48E9-8210-FB77F110C0EC}" type="parTrans" cxnId="{9830CE01-17FA-425E-AAF0-EE0EEED7FE52}">
      <dgm:prSet/>
      <dgm:spPr/>
      <dgm:t>
        <a:bodyPr/>
        <a:lstStyle/>
        <a:p>
          <a:endParaRPr lang="pt-BR"/>
        </a:p>
      </dgm:t>
    </dgm:pt>
    <dgm:pt modelId="{485CB5C3-F5F4-450E-A0A9-42AB9972E27C}" type="sibTrans" cxnId="{9830CE01-17FA-425E-AAF0-EE0EEED7FE52}">
      <dgm:prSet/>
      <dgm:spPr/>
      <dgm:t>
        <a:bodyPr/>
        <a:lstStyle/>
        <a:p>
          <a:endParaRPr lang="pt-BR"/>
        </a:p>
      </dgm:t>
    </dgm:pt>
    <dgm:pt modelId="{8C58F295-8153-4BE3-9578-3272B33A9BB5}">
      <dgm:prSet phldrT="[Texto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pt-BR" sz="1200" b="1" dirty="0" smtClean="0"/>
            <a:t>TECNOLOGIAS LIMPAS</a:t>
          </a:r>
        </a:p>
        <a:p>
          <a:r>
            <a:rPr lang="pt-BR" sz="1100" dirty="0" smtClean="0"/>
            <a:t>-Resíduos</a:t>
          </a:r>
        </a:p>
        <a:p>
          <a:r>
            <a:rPr lang="pt-BR" sz="1100" dirty="0" smtClean="0"/>
            <a:t>-Águas e Efluentes</a:t>
          </a:r>
        </a:p>
        <a:p>
          <a:r>
            <a:rPr lang="pt-BR" sz="1100" dirty="0" smtClean="0"/>
            <a:t>-Manufatura Reversa</a:t>
          </a:r>
        </a:p>
        <a:p>
          <a:r>
            <a:rPr lang="pt-BR" sz="1100" dirty="0" smtClean="0"/>
            <a:t>- Biogás</a:t>
          </a:r>
        </a:p>
      </dgm:t>
    </dgm:pt>
    <dgm:pt modelId="{0A1DB68F-43A6-415A-AD98-C7E3FAF72096}" type="parTrans" cxnId="{FCDD144A-E3A2-4A0D-8F2B-5AE26DDFB182}">
      <dgm:prSet/>
      <dgm:spPr/>
      <dgm:t>
        <a:bodyPr/>
        <a:lstStyle/>
        <a:p>
          <a:endParaRPr lang="pt-BR"/>
        </a:p>
      </dgm:t>
    </dgm:pt>
    <dgm:pt modelId="{4157C2ED-AD50-4CE2-A445-31DCE36426E4}" type="sibTrans" cxnId="{FCDD144A-E3A2-4A0D-8F2B-5AE26DDFB182}">
      <dgm:prSet/>
      <dgm:spPr/>
      <dgm:t>
        <a:bodyPr/>
        <a:lstStyle/>
        <a:p>
          <a:endParaRPr lang="pt-BR"/>
        </a:p>
      </dgm:t>
    </dgm:pt>
    <dgm:pt modelId="{AF631E68-FBB2-4857-873B-80DC832DCA87}" type="pres">
      <dgm:prSet presAssocID="{E1309061-0129-4ACC-8875-94D61222FCD4}" presName="Name0" presStyleCnt="0">
        <dgm:presLayoutVars>
          <dgm:dir/>
          <dgm:resizeHandles val="exact"/>
        </dgm:presLayoutVars>
      </dgm:prSet>
      <dgm:spPr/>
    </dgm:pt>
    <dgm:pt modelId="{C81B0F4F-6463-4AE1-84A5-5F0D90C3B9D2}" type="pres">
      <dgm:prSet presAssocID="{E1309061-0129-4ACC-8875-94D61222FCD4}" presName="fgShape" presStyleLbl="fgShp" presStyleIdx="0" presStyleCnt="1" custScaleX="106669" custScaleY="90721" custLinFactY="-237973" custLinFactNeighborX="-484" custLinFactNeighborY="-300000"/>
      <dgm:spPr>
        <a:solidFill>
          <a:schemeClr val="accent1">
            <a:lumMod val="60000"/>
            <a:lumOff val="40000"/>
          </a:schemeClr>
        </a:solidFill>
      </dgm:spPr>
    </dgm:pt>
    <dgm:pt modelId="{70767C00-B911-4939-9855-B995A884C054}" type="pres">
      <dgm:prSet presAssocID="{E1309061-0129-4ACC-8875-94D61222FCD4}" presName="linComp" presStyleCnt="0"/>
      <dgm:spPr/>
    </dgm:pt>
    <dgm:pt modelId="{F3DC97E1-49FA-470A-94C8-A1145A33DF35}" type="pres">
      <dgm:prSet presAssocID="{594C0CC5-168E-4BFD-B761-586B4E58C1DE}" presName="compNode" presStyleCnt="0"/>
      <dgm:spPr/>
    </dgm:pt>
    <dgm:pt modelId="{E40766CB-2DEC-4315-8807-CE0D1D4BF5CB}" type="pres">
      <dgm:prSet presAssocID="{594C0CC5-168E-4BFD-B761-586B4E58C1DE}" presName="bkgdShape" presStyleLbl="node1" presStyleIdx="0" presStyleCnt="3"/>
      <dgm:spPr/>
      <dgm:t>
        <a:bodyPr/>
        <a:lstStyle/>
        <a:p>
          <a:endParaRPr lang="pt-BR"/>
        </a:p>
      </dgm:t>
    </dgm:pt>
    <dgm:pt modelId="{0EE8AAB1-EF38-4D74-9DB8-4A5E7970EBA7}" type="pres">
      <dgm:prSet presAssocID="{594C0CC5-168E-4BFD-B761-586B4E58C1D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AC25A-0E2D-42F2-9757-2A474796561C}" type="pres">
      <dgm:prSet presAssocID="{594C0CC5-168E-4BFD-B761-586B4E58C1DE}" presName="invisiNode" presStyleLbl="node1" presStyleIdx="0" presStyleCnt="3"/>
      <dgm:spPr/>
    </dgm:pt>
    <dgm:pt modelId="{9BEC4A53-4439-450B-A2C2-2ECA60FC6253}" type="pres">
      <dgm:prSet presAssocID="{594C0CC5-168E-4BFD-B761-586B4E58C1DE}" presName="imagNode" presStyleLbl="fgImgPlace1" presStyleIdx="0" presStyleCnt="3" custLinFactNeighborX="-1058" custLinFactNeighborY="172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E3CC88-22AC-4B29-8B84-A9516BBC67DE}" type="pres">
      <dgm:prSet presAssocID="{7CCAA5B8-B950-4F03-A65E-7BAFA91BCAD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0B5F9D5-8A78-445F-B976-519212B7BA57}" type="pres">
      <dgm:prSet presAssocID="{4D1E32F0-EF0E-46CE-81D2-DC39B2F3E6A2}" presName="compNode" presStyleCnt="0"/>
      <dgm:spPr/>
    </dgm:pt>
    <dgm:pt modelId="{4FD8978E-F3A0-4044-AE79-C88B3E289E95}" type="pres">
      <dgm:prSet presAssocID="{4D1E32F0-EF0E-46CE-81D2-DC39B2F3E6A2}" presName="bkgdShape" presStyleLbl="node1" presStyleIdx="1" presStyleCnt="3"/>
      <dgm:spPr/>
      <dgm:t>
        <a:bodyPr/>
        <a:lstStyle/>
        <a:p>
          <a:endParaRPr lang="pt-BR"/>
        </a:p>
      </dgm:t>
    </dgm:pt>
    <dgm:pt modelId="{06B37350-DDEE-4E69-9AFB-7167C0AD6F72}" type="pres">
      <dgm:prSet presAssocID="{4D1E32F0-EF0E-46CE-81D2-DC39B2F3E6A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ECA17-772A-4F43-B3ED-609638933F28}" type="pres">
      <dgm:prSet presAssocID="{4D1E32F0-EF0E-46CE-81D2-DC39B2F3E6A2}" presName="invisiNode" presStyleLbl="node1" presStyleIdx="1" presStyleCnt="3"/>
      <dgm:spPr/>
    </dgm:pt>
    <dgm:pt modelId="{E550A0D5-8A98-4A9C-8CE5-A2E6F985B607}" type="pres">
      <dgm:prSet presAssocID="{4D1E32F0-EF0E-46CE-81D2-DC39B2F3E6A2}" presName="imagNode" presStyleLbl="fgImgPlace1" presStyleIdx="1" presStyleCnt="3" custLinFactNeighborX="-1569" custLinFactNeighborY="172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6E95AA-E140-43A8-80C1-C84E87A48AA2}" type="pres">
      <dgm:prSet presAssocID="{485CB5C3-F5F4-450E-A0A9-42AB9972E27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C59844C-0EAA-4D06-878D-1FAF33AB095D}" type="pres">
      <dgm:prSet presAssocID="{8C58F295-8153-4BE3-9578-3272B33A9BB5}" presName="compNode" presStyleCnt="0"/>
      <dgm:spPr/>
    </dgm:pt>
    <dgm:pt modelId="{627E00AE-832A-47C7-A934-7466CB0A3E7F}" type="pres">
      <dgm:prSet presAssocID="{8C58F295-8153-4BE3-9578-3272B33A9BB5}" presName="bkgdShape" presStyleLbl="node1" presStyleIdx="2" presStyleCnt="3"/>
      <dgm:spPr/>
      <dgm:t>
        <a:bodyPr/>
        <a:lstStyle/>
        <a:p>
          <a:endParaRPr lang="pt-BR"/>
        </a:p>
      </dgm:t>
    </dgm:pt>
    <dgm:pt modelId="{47C0E7FB-B2B5-4A26-92E0-1419EDCA1687}" type="pres">
      <dgm:prSet presAssocID="{8C58F295-8153-4BE3-9578-3272B33A9B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35D18C-520E-4017-902B-FFB3D5EA4DF4}" type="pres">
      <dgm:prSet presAssocID="{8C58F295-8153-4BE3-9578-3272B33A9BB5}" presName="invisiNode" presStyleLbl="node1" presStyleIdx="2" presStyleCnt="3"/>
      <dgm:spPr/>
    </dgm:pt>
    <dgm:pt modelId="{B97BEFD6-9344-4E07-850B-1FAE468FACB7}" type="pres">
      <dgm:prSet presAssocID="{8C58F295-8153-4BE3-9578-3272B33A9BB5}" presName="imagNode" presStyleLbl="fgImgPlace1" presStyleIdx="2" presStyleCnt="3" custLinFactNeighborX="-2712" custLinFactNeighborY="2065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1D9BD8-1356-43AE-AD73-06F1CEA5F69D}" type="presOf" srcId="{594C0CC5-168E-4BFD-B761-586B4E58C1DE}" destId="{0EE8AAB1-EF38-4D74-9DB8-4A5E7970EBA7}" srcOrd="1" destOrd="0" presId="urn:microsoft.com/office/officeart/2005/8/layout/hList7"/>
    <dgm:cxn modelId="{6897A5BD-DC34-42F8-8CC7-ED279A314E31}" type="presOf" srcId="{4D1E32F0-EF0E-46CE-81D2-DC39B2F3E6A2}" destId="{06B37350-DDEE-4E69-9AFB-7167C0AD6F72}" srcOrd="1" destOrd="0" presId="urn:microsoft.com/office/officeart/2005/8/layout/hList7"/>
    <dgm:cxn modelId="{A9FBC9A8-8B19-4FCB-B53B-830B4EF0E9EF}" type="presOf" srcId="{594C0CC5-168E-4BFD-B761-586B4E58C1DE}" destId="{E40766CB-2DEC-4315-8807-CE0D1D4BF5CB}" srcOrd="0" destOrd="0" presId="urn:microsoft.com/office/officeart/2005/8/layout/hList7"/>
    <dgm:cxn modelId="{FCDD144A-E3A2-4A0D-8F2B-5AE26DDFB182}" srcId="{E1309061-0129-4ACC-8875-94D61222FCD4}" destId="{8C58F295-8153-4BE3-9578-3272B33A9BB5}" srcOrd="2" destOrd="0" parTransId="{0A1DB68F-43A6-415A-AD98-C7E3FAF72096}" sibTransId="{4157C2ED-AD50-4CE2-A445-31DCE36426E4}"/>
    <dgm:cxn modelId="{39E70B32-4660-422C-927C-1994C3BDE175}" type="presOf" srcId="{8C58F295-8153-4BE3-9578-3272B33A9BB5}" destId="{47C0E7FB-B2B5-4A26-92E0-1419EDCA1687}" srcOrd="1" destOrd="0" presId="urn:microsoft.com/office/officeart/2005/8/layout/hList7"/>
    <dgm:cxn modelId="{9830CE01-17FA-425E-AAF0-EE0EEED7FE52}" srcId="{E1309061-0129-4ACC-8875-94D61222FCD4}" destId="{4D1E32F0-EF0E-46CE-81D2-DC39B2F3E6A2}" srcOrd="1" destOrd="0" parTransId="{00464406-2DA9-48E9-8210-FB77F110C0EC}" sibTransId="{485CB5C3-F5F4-450E-A0A9-42AB9972E27C}"/>
    <dgm:cxn modelId="{CE4E7A11-8B8F-40A5-86E3-73B3471A326D}" type="presOf" srcId="{E1309061-0129-4ACC-8875-94D61222FCD4}" destId="{AF631E68-FBB2-4857-873B-80DC832DCA87}" srcOrd="0" destOrd="0" presId="urn:microsoft.com/office/officeart/2005/8/layout/hList7"/>
    <dgm:cxn modelId="{17B6EF33-8B9E-407A-8069-5CFFC600DE2D}" type="presOf" srcId="{485CB5C3-F5F4-450E-A0A9-42AB9972E27C}" destId="{D66E95AA-E140-43A8-80C1-C84E87A48AA2}" srcOrd="0" destOrd="0" presId="urn:microsoft.com/office/officeart/2005/8/layout/hList7"/>
    <dgm:cxn modelId="{AF293554-4641-4A42-B0EA-0099EDBD2341}" type="presOf" srcId="{4D1E32F0-EF0E-46CE-81D2-DC39B2F3E6A2}" destId="{4FD8978E-F3A0-4044-AE79-C88B3E289E95}" srcOrd="0" destOrd="0" presId="urn:microsoft.com/office/officeart/2005/8/layout/hList7"/>
    <dgm:cxn modelId="{91A6BC2D-A110-4A3F-8A07-0F97FA4B9F7C}" srcId="{E1309061-0129-4ACC-8875-94D61222FCD4}" destId="{594C0CC5-168E-4BFD-B761-586B4E58C1DE}" srcOrd="0" destOrd="0" parTransId="{76536B05-FD21-4959-886E-41295E2EC4A6}" sibTransId="{7CCAA5B8-B950-4F03-A65E-7BAFA91BCAD9}"/>
    <dgm:cxn modelId="{698903FB-2A5B-4C1D-B988-7A2694BFBDC8}" type="presOf" srcId="{8C58F295-8153-4BE3-9578-3272B33A9BB5}" destId="{627E00AE-832A-47C7-A934-7466CB0A3E7F}" srcOrd="0" destOrd="0" presId="urn:microsoft.com/office/officeart/2005/8/layout/hList7"/>
    <dgm:cxn modelId="{99BE3D1A-A81B-4D5F-8634-BA934E22EEDF}" type="presOf" srcId="{7CCAA5B8-B950-4F03-A65E-7BAFA91BCAD9}" destId="{27E3CC88-22AC-4B29-8B84-A9516BBC67DE}" srcOrd="0" destOrd="0" presId="urn:microsoft.com/office/officeart/2005/8/layout/hList7"/>
    <dgm:cxn modelId="{C9DBD89A-74D9-4458-B64E-775F75234EBF}" type="presParOf" srcId="{AF631E68-FBB2-4857-873B-80DC832DCA87}" destId="{C81B0F4F-6463-4AE1-84A5-5F0D90C3B9D2}" srcOrd="0" destOrd="0" presId="urn:microsoft.com/office/officeart/2005/8/layout/hList7"/>
    <dgm:cxn modelId="{D89A3C2A-F829-46B9-834A-27057336FA12}" type="presParOf" srcId="{AF631E68-FBB2-4857-873B-80DC832DCA87}" destId="{70767C00-B911-4939-9855-B995A884C054}" srcOrd="1" destOrd="0" presId="urn:microsoft.com/office/officeart/2005/8/layout/hList7"/>
    <dgm:cxn modelId="{A46D45BF-E04F-4ED5-A2CF-BE9386D06BB8}" type="presParOf" srcId="{70767C00-B911-4939-9855-B995A884C054}" destId="{F3DC97E1-49FA-470A-94C8-A1145A33DF35}" srcOrd="0" destOrd="0" presId="urn:microsoft.com/office/officeart/2005/8/layout/hList7"/>
    <dgm:cxn modelId="{0D2E886C-2E93-48A0-A551-CD2591F786A6}" type="presParOf" srcId="{F3DC97E1-49FA-470A-94C8-A1145A33DF35}" destId="{E40766CB-2DEC-4315-8807-CE0D1D4BF5CB}" srcOrd="0" destOrd="0" presId="urn:microsoft.com/office/officeart/2005/8/layout/hList7"/>
    <dgm:cxn modelId="{D5A0CD5C-AFCA-4EBE-A81E-8CD950DCAF6E}" type="presParOf" srcId="{F3DC97E1-49FA-470A-94C8-A1145A33DF35}" destId="{0EE8AAB1-EF38-4D74-9DB8-4A5E7970EBA7}" srcOrd="1" destOrd="0" presId="urn:microsoft.com/office/officeart/2005/8/layout/hList7"/>
    <dgm:cxn modelId="{A84BE0D8-A1F0-4C67-B5A2-C0257DB343D4}" type="presParOf" srcId="{F3DC97E1-49FA-470A-94C8-A1145A33DF35}" destId="{176AC25A-0E2D-42F2-9757-2A474796561C}" srcOrd="2" destOrd="0" presId="urn:microsoft.com/office/officeart/2005/8/layout/hList7"/>
    <dgm:cxn modelId="{8A8C27BC-63D1-4789-995A-F126B6E5997A}" type="presParOf" srcId="{F3DC97E1-49FA-470A-94C8-A1145A33DF35}" destId="{9BEC4A53-4439-450B-A2C2-2ECA60FC6253}" srcOrd="3" destOrd="0" presId="urn:microsoft.com/office/officeart/2005/8/layout/hList7"/>
    <dgm:cxn modelId="{22EFDEF1-B1DC-4C0B-B3F5-93925F0572D1}" type="presParOf" srcId="{70767C00-B911-4939-9855-B995A884C054}" destId="{27E3CC88-22AC-4B29-8B84-A9516BBC67DE}" srcOrd="1" destOrd="0" presId="urn:microsoft.com/office/officeart/2005/8/layout/hList7"/>
    <dgm:cxn modelId="{E9201A0A-43C6-4529-8CEE-7B8AC30E3678}" type="presParOf" srcId="{70767C00-B911-4939-9855-B995A884C054}" destId="{60B5F9D5-8A78-445F-B976-519212B7BA57}" srcOrd="2" destOrd="0" presId="urn:microsoft.com/office/officeart/2005/8/layout/hList7"/>
    <dgm:cxn modelId="{2CADB314-8745-4431-97A8-78FEA1A406A1}" type="presParOf" srcId="{60B5F9D5-8A78-445F-B976-519212B7BA57}" destId="{4FD8978E-F3A0-4044-AE79-C88B3E289E95}" srcOrd="0" destOrd="0" presId="urn:microsoft.com/office/officeart/2005/8/layout/hList7"/>
    <dgm:cxn modelId="{940311B3-26A8-4248-B8F0-17767B2F1FED}" type="presParOf" srcId="{60B5F9D5-8A78-445F-B976-519212B7BA57}" destId="{06B37350-DDEE-4E69-9AFB-7167C0AD6F72}" srcOrd="1" destOrd="0" presId="urn:microsoft.com/office/officeart/2005/8/layout/hList7"/>
    <dgm:cxn modelId="{1967D78D-57CA-4523-B1EF-B6DA97AF5B1F}" type="presParOf" srcId="{60B5F9D5-8A78-445F-B976-519212B7BA57}" destId="{576ECA17-772A-4F43-B3ED-609638933F28}" srcOrd="2" destOrd="0" presId="urn:microsoft.com/office/officeart/2005/8/layout/hList7"/>
    <dgm:cxn modelId="{323DC126-1A08-452B-899C-9E16A9BA800B}" type="presParOf" srcId="{60B5F9D5-8A78-445F-B976-519212B7BA57}" destId="{E550A0D5-8A98-4A9C-8CE5-A2E6F985B607}" srcOrd="3" destOrd="0" presId="urn:microsoft.com/office/officeart/2005/8/layout/hList7"/>
    <dgm:cxn modelId="{5EF7DEE4-C183-433E-B577-58E1A1277086}" type="presParOf" srcId="{70767C00-B911-4939-9855-B995A884C054}" destId="{D66E95AA-E140-43A8-80C1-C84E87A48AA2}" srcOrd="3" destOrd="0" presId="urn:microsoft.com/office/officeart/2005/8/layout/hList7"/>
    <dgm:cxn modelId="{974F5314-3D06-4654-AC58-4D69D98DA7CA}" type="presParOf" srcId="{70767C00-B911-4939-9855-B995A884C054}" destId="{1C59844C-0EAA-4D06-878D-1FAF33AB095D}" srcOrd="4" destOrd="0" presId="urn:microsoft.com/office/officeart/2005/8/layout/hList7"/>
    <dgm:cxn modelId="{B1FC25E0-7AC7-473B-8AAD-A6C6A7EB54E1}" type="presParOf" srcId="{1C59844C-0EAA-4D06-878D-1FAF33AB095D}" destId="{627E00AE-832A-47C7-A934-7466CB0A3E7F}" srcOrd="0" destOrd="0" presId="urn:microsoft.com/office/officeart/2005/8/layout/hList7"/>
    <dgm:cxn modelId="{6D147C12-B875-4352-A626-B55970AC6D9C}" type="presParOf" srcId="{1C59844C-0EAA-4D06-878D-1FAF33AB095D}" destId="{47C0E7FB-B2B5-4A26-92E0-1419EDCA1687}" srcOrd="1" destOrd="0" presId="urn:microsoft.com/office/officeart/2005/8/layout/hList7"/>
    <dgm:cxn modelId="{935DB16D-FD0A-4657-B8FF-6DD6FC24EA0B}" type="presParOf" srcId="{1C59844C-0EAA-4D06-878D-1FAF33AB095D}" destId="{FA35D18C-520E-4017-902B-FFB3D5EA4DF4}" srcOrd="2" destOrd="0" presId="urn:microsoft.com/office/officeart/2005/8/layout/hList7"/>
    <dgm:cxn modelId="{F7742E5C-AE7F-4ECF-99CC-A87130F43AF8}" type="presParOf" srcId="{1C59844C-0EAA-4D06-878D-1FAF33AB095D}" destId="{B97BEFD6-9344-4E07-850B-1FAE468FAC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2910B-575A-4205-AB8E-538A6A007AA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DD0296-CA56-4AF9-82B0-874C11B4F747}" type="pres">
      <dgm:prSet presAssocID="{FB82910B-575A-4205-AB8E-538A6A007A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D86F0DEC-C4F9-4BD1-9A97-213A7035F83E}" type="presOf" srcId="{FB82910B-575A-4205-AB8E-538A6A007AA6}" destId="{CEDD0296-CA56-4AF9-82B0-874C11B4F7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2910B-575A-4205-AB8E-538A6A007AA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DD0296-CA56-4AF9-82B0-874C11B4F747}" type="pres">
      <dgm:prSet presAssocID="{FB82910B-575A-4205-AB8E-538A6A007A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08992E7-EC04-444C-969D-523D6061047F}" type="presOf" srcId="{FB82910B-575A-4205-AB8E-538A6A007AA6}" destId="{CEDD0296-CA56-4AF9-82B0-874C11B4F7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A7C5CA-7BEF-4C04-9473-BD5A1E21548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E1F66C-6264-45B9-8344-57E82C7B37C7}">
      <dgm:prSet phldrT="[Texto]" custT="1"/>
      <dgm:spPr/>
      <dgm:t>
        <a:bodyPr/>
        <a:lstStyle/>
        <a:p>
          <a:r>
            <a:rPr lang="pt-BR" sz="1500" dirty="0" smtClean="0"/>
            <a:t>Veículos Híbridos e Eficiência Energética Veicular</a:t>
          </a:r>
          <a:endParaRPr lang="pt-BR" sz="1500" dirty="0"/>
        </a:p>
      </dgm:t>
    </dgm:pt>
    <dgm:pt modelId="{FAF19701-D62F-46AF-B1C1-6F3394FA071A}" type="parTrans" cxnId="{34A2626A-CC23-4EA7-B3E1-3176ECF831E3}">
      <dgm:prSet/>
      <dgm:spPr/>
      <dgm:t>
        <a:bodyPr/>
        <a:lstStyle/>
        <a:p>
          <a:endParaRPr lang="pt-BR"/>
        </a:p>
      </dgm:t>
    </dgm:pt>
    <dgm:pt modelId="{8924E7D6-34CF-4135-8ADE-2F831687327A}" type="sibTrans" cxnId="{34A2626A-CC23-4EA7-B3E1-3176ECF831E3}">
      <dgm:prSet/>
      <dgm:spPr/>
      <dgm:t>
        <a:bodyPr/>
        <a:lstStyle/>
        <a:p>
          <a:endParaRPr lang="pt-BR"/>
        </a:p>
      </dgm:t>
    </dgm:pt>
    <dgm:pt modelId="{099AAFA0-5FDD-4C51-95D5-AB72F5197BF1}">
      <dgm:prSet phldrT="[Texto]" custT="1"/>
      <dgm:spPr/>
      <dgm:t>
        <a:bodyPr/>
        <a:lstStyle/>
        <a:p>
          <a:r>
            <a:rPr lang="pt-BR" sz="1600" dirty="0" smtClean="0"/>
            <a:t>Redes Elétricas Inteligentes (</a:t>
          </a:r>
          <a:r>
            <a:rPr lang="pt-BR" sz="1600" dirty="0" err="1" smtClean="0"/>
            <a:t>Smart</a:t>
          </a:r>
          <a:r>
            <a:rPr lang="pt-BR" sz="1600" dirty="0" smtClean="0"/>
            <a:t> Grid) e Transmissão em </a:t>
          </a:r>
          <a:r>
            <a:rPr lang="pt-BR" sz="1600" dirty="0" err="1" smtClean="0"/>
            <a:t>Ultra-Alta</a:t>
          </a:r>
          <a:r>
            <a:rPr lang="pt-BR" sz="1600" dirty="0" smtClean="0"/>
            <a:t> Tensão UAT</a:t>
          </a:r>
          <a:endParaRPr lang="pt-BR" sz="1600" dirty="0"/>
        </a:p>
      </dgm:t>
    </dgm:pt>
    <dgm:pt modelId="{C3614710-AF08-4AF3-86A0-56725DA9374B}" type="parTrans" cxnId="{86C269A3-A698-4476-8E9E-3C247DFFC0C2}">
      <dgm:prSet/>
      <dgm:spPr/>
      <dgm:t>
        <a:bodyPr/>
        <a:lstStyle/>
        <a:p>
          <a:endParaRPr lang="pt-BR"/>
        </a:p>
      </dgm:t>
    </dgm:pt>
    <dgm:pt modelId="{57B563CF-8692-48FE-B462-B7A4FB02696B}" type="sibTrans" cxnId="{86C269A3-A698-4476-8E9E-3C247DFFC0C2}">
      <dgm:prSet/>
      <dgm:spPr/>
      <dgm:t>
        <a:bodyPr/>
        <a:lstStyle/>
        <a:p>
          <a:endParaRPr lang="pt-BR"/>
        </a:p>
      </dgm:t>
    </dgm:pt>
    <dgm:pt modelId="{AFAA35C7-CBA9-4EE5-82EC-9B54E596B1A2}">
      <dgm:prSet phldrT="[Texto]" custT="1"/>
      <dgm:spPr/>
      <dgm:t>
        <a:bodyPr/>
        <a:lstStyle/>
        <a:p>
          <a:r>
            <a:rPr lang="pt-BR" sz="1600" dirty="0" smtClean="0"/>
            <a:t>Geração de Energia por meio de fontes alternativas</a:t>
          </a:r>
          <a:endParaRPr lang="pt-BR" sz="1600" dirty="0"/>
        </a:p>
      </dgm:t>
    </dgm:pt>
    <dgm:pt modelId="{76E01FA9-405B-4453-907F-E99751F4C058}" type="parTrans" cxnId="{417354C5-3AB5-4666-9E1E-629458B9A1E4}">
      <dgm:prSet/>
      <dgm:spPr/>
      <dgm:t>
        <a:bodyPr/>
        <a:lstStyle/>
        <a:p>
          <a:endParaRPr lang="pt-BR"/>
        </a:p>
      </dgm:t>
    </dgm:pt>
    <dgm:pt modelId="{FD47B335-2E3F-413E-AE02-032F5A23A88B}" type="sibTrans" cxnId="{417354C5-3AB5-4666-9E1E-629458B9A1E4}">
      <dgm:prSet/>
      <dgm:spPr/>
      <dgm:t>
        <a:bodyPr/>
        <a:lstStyle/>
        <a:p>
          <a:endParaRPr lang="pt-BR"/>
        </a:p>
      </dgm:t>
    </dgm:pt>
    <dgm:pt modelId="{5B270B8D-C23F-4C0C-A94E-4B0B2B29528F}" type="pres">
      <dgm:prSet presAssocID="{3CA7C5CA-7BEF-4C04-9473-BD5A1E2154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828986-F7E3-4ECC-83BC-D24A5FCCC9B2}" type="pres">
      <dgm:prSet presAssocID="{4EE1F66C-6264-45B9-8344-57E82C7B37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BB91D-B580-49AB-8526-2E3B48F83322}" type="pres">
      <dgm:prSet presAssocID="{4EE1F66C-6264-45B9-8344-57E82C7B37C7}" presName="spNode" presStyleCnt="0"/>
      <dgm:spPr/>
    </dgm:pt>
    <dgm:pt modelId="{FB32F94D-6AFB-44A4-B43E-769FB3F28CC8}" type="pres">
      <dgm:prSet presAssocID="{8924E7D6-34CF-4135-8ADE-2F831687327A}" presName="sibTrans" presStyleLbl="sibTrans1D1" presStyleIdx="0" presStyleCnt="3"/>
      <dgm:spPr/>
      <dgm:t>
        <a:bodyPr/>
        <a:lstStyle/>
        <a:p>
          <a:endParaRPr lang="pt-BR"/>
        </a:p>
      </dgm:t>
    </dgm:pt>
    <dgm:pt modelId="{80CE2E20-8A89-4A48-8A62-0D30B7B49029}" type="pres">
      <dgm:prSet presAssocID="{099AAFA0-5FDD-4C51-95D5-AB72F5197B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3535D-51EF-4017-9998-2BB4D9BEEB66}" type="pres">
      <dgm:prSet presAssocID="{099AAFA0-5FDD-4C51-95D5-AB72F5197BF1}" presName="spNode" presStyleCnt="0"/>
      <dgm:spPr/>
    </dgm:pt>
    <dgm:pt modelId="{4F5CCEC0-0F95-4B02-8652-956A4DF37DF9}" type="pres">
      <dgm:prSet presAssocID="{57B563CF-8692-48FE-B462-B7A4FB02696B}" presName="sibTrans" presStyleLbl="sibTrans1D1" presStyleIdx="1" presStyleCnt="3"/>
      <dgm:spPr/>
      <dgm:t>
        <a:bodyPr/>
        <a:lstStyle/>
        <a:p>
          <a:endParaRPr lang="pt-BR"/>
        </a:p>
      </dgm:t>
    </dgm:pt>
    <dgm:pt modelId="{95FD4231-12D5-43E9-89EA-04DF983EBE7A}" type="pres">
      <dgm:prSet presAssocID="{AFAA35C7-CBA9-4EE5-82EC-9B54E596B1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DAE3F-A9E6-4038-8FDD-5CA7C0971791}" type="pres">
      <dgm:prSet presAssocID="{AFAA35C7-CBA9-4EE5-82EC-9B54E596B1A2}" presName="spNode" presStyleCnt="0"/>
      <dgm:spPr/>
    </dgm:pt>
    <dgm:pt modelId="{7DFE9DE0-7116-469E-AC64-D55FD406C823}" type="pres">
      <dgm:prSet presAssocID="{FD47B335-2E3F-413E-AE02-032F5A23A88B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819CB243-717F-40C9-B968-C7CF4CB632A3}" type="presOf" srcId="{4EE1F66C-6264-45B9-8344-57E82C7B37C7}" destId="{E0828986-F7E3-4ECC-83BC-D24A5FCCC9B2}" srcOrd="0" destOrd="0" presId="urn:microsoft.com/office/officeart/2005/8/layout/cycle6"/>
    <dgm:cxn modelId="{65E71CB4-6252-4A0C-98BB-4414B0055151}" type="presOf" srcId="{AFAA35C7-CBA9-4EE5-82EC-9B54E596B1A2}" destId="{95FD4231-12D5-43E9-89EA-04DF983EBE7A}" srcOrd="0" destOrd="0" presId="urn:microsoft.com/office/officeart/2005/8/layout/cycle6"/>
    <dgm:cxn modelId="{86C269A3-A698-4476-8E9E-3C247DFFC0C2}" srcId="{3CA7C5CA-7BEF-4C04-9473-BD5A1E215480}" destId="{099AAFA0-5FDD-4C51-95D5-AB72F5197BF1}" srcOrd="1" destOrd="0" parTransId="{C3614710-AF08-4AF3-86A0-56725DA9374B}" sibTransId="{57B563CF-8692-48FE-B462-B7A4FB02696B}"/>
    <dgm:cxn modelId="{628D0B91-3316-4A26-B640-093F4307E655}" type="presOf" srcId="{FD47B335-2E3F-413E-AE02-032F5A23A88B}" destId="{7DFE9DE0-7116-469E-AC64-D55FD406C823}" srcOrd="0" destOrd="0" presId="urn:microsoft.com/office/officeart/2005/8/layout/cycle6"/>
    <dgm:cxn modelId="{417354C5-3AB5-4666-9E1E-629458B9A1E4}" srcId="{3CA7C5CA-7BEF-4C04-9473-BD5A1E215480}" destId="{AFAA35C7-CBA9-4EE5-82EC-9B54E596B1A2}" srcOrd="2" destOrd="0" parTransId="{76E01FA9-405B-4453-907F-E99751F4C058}" sibTransId="{FD47B335-2E3F-413E-AE02-032F5A23A88B}"/>
    <dgm:cxn modelId="{34A2626A-CC23-4EA7-B3E1-3176ECF831E3}" srcId="{3CA7C5CA-7BEF-4C04-9473-BD5A1E215480}" destId="{4EE1F66C-6264-45B9-8344-57E82C7B37C7}" srcOrd="0" destOrd="0" parTransId="{FAF19701-D62F-46AF-B1C1-6F3394FA071A}" sibTransId="{8924E7D6-34CF-4135-8ADE-2F831687327A}"/>
    <dgm:cxn modelId="{C6AED904-3A6A-4300-8818-5CFFC139ED33}" type="presOf" srcId="{8924E7D6-34CF-4135-8ADE-2F831687327A}" destId="{FB32F94D-6AFB-44A4-B43E-769FB3F28CC8}" srcOrd="0" destOrd="0" presId="urn:microsoft.com/office/officeart/2005/8/layout/cycle6"/>
    <dgm:cxn modelId="{05A8B062-3B5B-47BA-A405-582FBC3CAECE}" type="presOf" srcId="{099AAFA0-5FDD-4C51-95D5-AB72F5197BF1}" destId="{80CE2E20-8A89-4A48-8A62-0D30B7B49029}" srcOrd="0" destOrd="0" presId="urn:microsoft.com/office/officeart/2005/8/layout/cycle6"/>
    <dgm:cxn modelId="{95778543-FC7D-4662-9A84-9CADB89C16A8}" type="presOf" srcId="{57B563CF-8692-48FE-B462-B7A4FB02696B}" destId="{4F5CCEC0-0F95-4B02-8652-956A4DF37DF9}" srcOrd="0" destOrd="0" presId="urn:microsoft.com/office/officeart/2005/8/layout/cycle6"/>
    <dgm:cxn modelId="{5BBBFF53-43C4-4C5A-B498-62A9FC5F0497}" type="presOf" srcId="{3CA7C5CA-7BEF-4C04-9473-BD5A1E215480}" destId="{5B270B8D-C23F-4C0C-A94E-4B0B2B29528F}" srcOrd="0" destOrd="0" presId="urn:microsoft.com/office/officeart/2005/8/layout/cycle6"/>
    <dgm:cxn modelId="{F0AABBEE-99F5-4176-9B9C-38FD132C7DDD}" type="presParOf" srcId="{5B270B8D-C23F-4C0C-A94E-4B0B2B29528F}" destId="{E0828986-F7E3-4ECC-83BC-D24A5FCCC9B2}" srcOrd="0" destOrd="0" presId="urn:microsoft.com/office/officeart/2005/8/layout/cycle6"/>
    <dgm:cxn modelId="{8AEFD059-E9AD-4884-83A6-1AD3E2C87427}" type="presParOf" srcId="{5B270B8D-C23F-4C0C-A94E-4B0B2B29528F}" destId="{1C0BB91D-B580-49AB-8526-2E3B48F83322}" srcOrd="1" destOrd="0" presId="urn:microsoft.com/office/officeart/2005/8/layout/cycle6"/>
    <dgm:cxn modelId="{270E988B-C292-41F3-BEB7-6E6402B35D46}" type="presParOf" srcId="{5B270B8D-C23F-4C0C-A94E-4B0B2B29528F}" destId="{FB32F94D-6AFB-44A4-B43E-769FB3F28CC8}" srcOrd="2" destOrd="0" presId="urn:microsoft.com/office/officeart/2005/8/layout/cycle6"/>
    <dgm:cxn modelId="{E9B2599B-1ED4-4702-A722-D99D39A9AA27}" type="presParOf" srcId="{5B270B8D-C23F-4C0C-A94E-4B0B2B29528F}" destId="{80CE2E20-8A89-4A48-8A62-0D30B7B49029}" srcOrd="3" destOrd="0" presId="urn:microsoft.com/office/officeart/2005/8/layout/cycle6"/>
    <dgm:cxn modelId="{0663C464-2A89-400D-9127-84926F7ECE3D}" type="presParOf" srcId="{5B270B8D-C23F-4C0C-A94E-4B0B2B29528F}" destId="{FCF3535D-51EF-4017-9998-2BB4D9BEEB66}" srcOrd="4" destOrd="0" presId="urn:microsoft.com/office/officeart/2005/8/layout/cycle6"/>
    <dgm:cxn modelId="{535FE413-EAC6-4075-A776-35EF301F78F6}" type="presParOf" srcId="{5B270B8D-C23F-4C0C-A94E-4B0B2B29528F}" destId="{4F5CCEC0-0F95-4B02-8652-956A4DF37DF9}" srcOrd="5" destOrd="0" presId="urn:microsoft.com/office/officeart/2005/8/layout/cycle6"/>
    <dgm:cxn modelId="{1DB3FA48-BF07-42FD-89C2-50631F8416DC}" type="presParOf" srcId="{5B270B8D-C23F-4C0C-A94E-4B0B2B29528F}" destId="{95FD4231-12D5-43E9-89EA-04DF983EBE7A}" srcOrd="6" destOrd="0" presId="urn:microsoft.com/office/officeart/2005/8/layout/cycle6"/>
    <dgm:cxn modelId="{BD8F62D5-3057-40A3-B367-0A2BC035200F}" type="presParOf" srcId="{5B270B8D-C23F-4C0C-A94E-4B0B2B29528F}" destId="{7AADAE3F-A9E6-4038-8FDD-5CA7C0971791}" srcOrd="7" destOrd="0" presId="urn:microsoft.com/office/officeart/2005/8/layout/cycle6"/>
    <dgm:cxn modelId="{B25F76CB-7EA7-4F20-AD76-60BBA1748B97}" type="presParOf" srcId="{5B270B8D-C23F-4C0C-A94E-4B0B2B29528F}" destId="{7DFE9DE0-7116-469E-AC64-D55FD406C82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A1DEC-294A-4AA4-989C-113140B81AFE}">
      <dsp:nvSpPr>
        <dsp:cNvPr id="0" name=""/>
        <dsp:cNvSpPr/>
      </dsp:nvSpPr>
      <dsp:spPr>
        <a:xfrm>
          <a:off x="0" y="0"/>
          <a:ext cx="5656470" cy="152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AEC2A-8D79-4AE0-A7A4-07234D230603}">
      <dsp:nvSpPr>
        <dsp:cNvPr id="0" name=""/>
        <dsp:cNvSpPr/>
      </dsp:nvSpPr>
      <dsp:spPr>
        <a:xfrm>
          <a:off x="294801" y="457769"/>
          <a:ext cx="1996401" cy="61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Cadastro da Empresa</a:t>
          </a:r>
          <a:endParaRPr lang="pt-B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4596" y="487564"/>
        <a:ext cx="1936811" cy="550768"/>
      </dsp:txXfrm>
    </dsp:sp>
    <dsp:sp modelId="{6F9E8738-4135-4A69-B1AE-A992292E7E83}">
      <dsp:nvSpPr>
        <dsp:cNvPr id="0" name=""/>
        <dsp:cNvSpPr/>
      </dsp:nvSpPr>
      <dsp:spPr>
        <a:xfrm>
          <a:off x="2782371" y="457769"/>
          <a:ext cx="1996401" cy="61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Cadastro do Projeto</a:t>
          </a:r>
          <a:endParaRPr lang="pt-B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12166" y="487564"/>
        <a:ext cx="1936811" cy="55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4193-9EB9-4640-8482-7453ABAF750B}">
      <dsp:nvSpPr>
        <dsp:cNvPr id="0" name=""/>
        <dsp:cNvSpPr/>
      </dsp:nvSpPr>
      <dsp:spPr>
        <a:xfrm>
          <a:off x="526939" y="778034"/>
          <a:ext cx="1525850" cy="50378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Fase 1: Análise</a:t>
          </a:r>
          <a:endParaRPr lang="pt-B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1694" y="792789"/>
        <a:ext cx="1496340" cy="474277"/>
      </dsp:txXfrm>
    </dsp:sp>
    <dsp:sp modelId="{AA6094D5-09BE-4C01-8079-E70B1E4370E8}">
      <dsp:nvSpPr>
        <dsp:cNvPr id="0" name=""/>
        <dsp:cNvSpPr/>
      </dsp:nvSpPr>
      <dsp:spPr>
        <a:xfrm>
          <a:off x="2525060" y="610227"/>
          <a:ext cx="1753632" cy="77103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Indicadores compostos para análise</a:t>
          </a:r>
          <a:endParaRPr lang="pt-B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7643" y="632810"/>
        <a:ext cx="1708466" cy="725870"/>
      </dsp:txXfrm>
    </dsp:sp>
    <dsp:sp modelId="{ADF83F7C-DC34-474D-8037-36A6958AC53A}">
      <dsp:nvSpPr>
        <dsp:cNvPr id="0" name=""/>
        <dsp:cNvSpPr/>
      </dsp:nvSpPr>
      <dsp:spPr>
        <a:xfrm rot="18614692">
          <a:off x="4106700" y="601218"/>
          <a:ext cx="971866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971866" y="2361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8336" y="600541"/>
        <a:ext cx="48593" cy="48593"/>
      </dsp:txXfrm>
    </dsp:sp>
    <dsp:sp modelId="{C6812440-B0AB-46B8-AFAA-2C91C0E35415}">
      <dsp:nvSpPr>
        <dsp:cNvPr id="0" name=""/>
        <dsp:cNvSpPr/>
      </dsp:nvSpPr>
      <dsp:spPr>
        <a:xfrm>
          <a:off x="4906573" y="0"/>
          <a:ext cx="1906774" cy="50785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Rating de Crédito</a:t>
          </a:r>
          <a:endParaRPr lang="pt-B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21448" y="14875"/>
        <a:ext cx="1877024" cy="478107"/>
      </dsp:txXfrm>
    </dsp:sp>
    <dsp:sp modelId="{03865FD9-8F04-4D15-BABA-A8AA1EF51AE8}">
      <dsp:nvSpPr>
        <dsp:cNvPr id="0" name=""/>
        <dsp:cNvSpPr/>
      </dsp:nvSpPr>
      <dsp:spPr>
        <a:xfrm rot="21457931">
          <a:off x="4278409" y="958382"/>
          <a:ext cx="665365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665365" y="2361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94458" y="965367"/>
        <a:ext cx="33268" cy="33268"/>
      </dsp:txXfrm>
    </dsp:sp>
    <dsp:sp modelId="{0E01B833-32B0-44F4-AB06-ED5132971FC3}">
      <dsp:nvSpPr>
        <dsp:cNvPr id="0" name=""/>
        <dsp:cNvSpPr/>
      </dsp:nvSpPr>
      <dsp:spPr>
        <a:xfrm>
          <a:off x="4943491" y="598696"/>
          <a:ext cx="1883458" cy="73912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Rating da Trajetória de Inovação da Empresa</a:t>
          </a:r>
          <a:endParaRPr lang="pt-BR" sz="1400" kern="1200" dirty="0"/>
        </a:p>
      </dsp:txBody>
      <dsp:txXfrm>
        <a:off x="4965139" y="620344"/>
        <a:ext cx="1840162" cy="695825"/>
      </dsp:txXfrm>
    </dsp:sp>
    <dsp:sp modelId="{AF35C098-74A7-42D2-9C3F-59F4541D016B}">
      <dsp:nvSpPr>
        <dsp:cNvPr id="0" name=""/>
        <dsp:cNvSpPr/>
      </dsp:nvSpPr>
      <dsp:spPr>
        <a:xfrm rot="2876958">
          <a:off x="4129647" y="1307287"/>
          <a:ext cx="902726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902726" y="2361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58442" y="1308338"/>
        <a:ext cx="45136" cy="45136"/>
      </dsp:txXfrm>
    </dsp:sp>
    <dsp:sp modelId="{282DC8E2-4920-40EB-8398-DF02E2554E53}">
      <dsp:nvSpPr>
        <dsp:cNvPr id="0" name=""/>
        <dsp:cNvSpPr/>
      </dsp:nvSpPr>
      <dsp:spPr>
        <a:xfrm>
          <a:off x="4883328" y="1412498"/>
          <a:ext cx="1944709" cy="5071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Rating do Projeto e da Tecnologia</a:t>
          </a:r>
          <a:endParaRPr lang="pt-BR" sz="1400" kern="1200" dirty="0"/>
        </a:p>
      </dsp:txBody>
      <dsp:txXfrm>
        <a:off x="4898182" y="1427352"/>
        <a:ext cx="1915001" cy="47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0067-BAC3-4C7D-90BD-0F59349DB45A}">
      <dsp:nvSpPr>
        <dsp:cNvPr id="0" name=""/>
        <dsp:cNvSpPr/>
      </dsp:nvSpPr>
      <dsp:spPr>
        <a:xfrm>
          <a:off x="0" y="632459"/>
          <a:ext cx="1952792" cy="670030"/>
        </a:xfrm>
        <a:prstGeom prst="roundRect">
          <a:avLst/>
        </a:prstGeom>
        <a:solidFill>
          <a:schemeClr val="accent6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VerdanaL"/>
            </a:rPr>
            <a:t>Fase 2: Contratação</a:t>
          </a:r>
          <a:endParaRPr lang="pt-BR" sz="1400" kern="1200" dirty="0">
            <a:latin typeface="VerdanaL"/>
          </a:endParaRPr>
        </a:p>
      </dsp:txBody>
      <dsp:txXfrm>
        <a:off x="32708" y="665167"/>
        <a:ext cx="1887376" cy="60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915D6-1E9D-402B-A36B-E9BCC938C036}">
      <dsp:nvSpPr>
        <dsp:cNvPr id="0" name=""/>
        <dsp:cNvSpPr/>
      </dsp:nvSpPr>
      <dsp:spPr>
        <a:xfrm>
          <a:off x="82990" y="1908247"/>
          <a:ext cx="1650668" cy="660267"/>
        </a:xfrm>
        <a:prstGeom prst="chevron">
          <a:avLst/>
        </a:prstGeom>
        <a:solidFill>
          <a:schemeClr val="accent6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Inovação Pioneira</a:t>
          </a:r>
          <a:endParaRPr lang="pt-BR" sz="800" kern="1200" dirty="0"/>
        </a:p>
      </dsp:txBody>
      <dsp:txXfrm>
        <a:off x="413124" y="1908247"/>
        <a:ext cx="990401" cy="660267"/>
      </dsp:txXfrm>
    </dsp:sp>
    <dsp:sp modelId="{8E28E837-30B2-463B-8032-A9900D39C895}">
      <dsp:nvSpPr>
        <dsp:cNvPr id="0" name=""/>
        <dsp:cNvSpPr/>
      </dsp:nvSpPr>
      <dsp:spPr>
        <a:xfrm>
          <a:off x="1490039" y="1905685"/>
          <a:ext cx="1650668" cy="660267"/>
        </a:xfrm>
        <a:prstGeom prst="chevron">
          <a:avLst/>
        </a:prstGeom>
        <a:solidFill>
          <a:srgbClr val="00D5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e Competitividade</a:t>
          </a:r>
          <a:endParaRPr lang="pt-BR" sz="800" kern="1200" dirty="0"/>
        </a:p>
      </dsp:txBody>
      <dsp:txXfrm>
        <a:off x="1820173" y="1905685"/>
        <a:ext cx="990401" cy="660267"/>
      </dsp:txXfrm>
    </dsp:sp>
    <dsp:sp modelId="{3CD04A28-1EAC-4496-9A9F-DDA142AD68E9}">
      <dsp:nvSpPr>
        <dsp:cNvPr id="0" name=""/>
        <dsp:cNvSpPr/>
      </dsp:nvSpPr>
      <dsp:spPr>
        <a:xfrm>
          <a:off x="2975641" y="1905685"/>
          <a:ext cx="1650668" cy="660267"/>
        </a:xfrm>
        <a:prstGeom prst="chevron">
          <a:avLst/>
        </a:prstGeom>
        <a:solidFill>
          <a:srgbClr val="00B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em Tecnologias Críticas</a:t>
          </a:r>
          <a:endParaRPr lang="pt-BR" sz="800" kern="1200" dirty="0"/>
        </a:p>
      </dsp:txBody>
      <dsp:txXfrm>
        <a:off x="3305775" y="1905685"/>
        <a:ext cx="990401" cy="660267"/>
      </dsp:txXfrm>
    </dsp:sp>
    <dsp:sp modelId="{A6016945-BA59-4ABC-8303-76B699C0E487}">
      <dsp:nvSpPr>
        <dsp:cNvPr id="0" name=""/>
        <dsp:cNvSpPr/>
      </dsp:nvSpPr>
      <dsp:spPr>
        <a:xfrm>
          <a:off x="4539797" y="1908247"/>
          <a:ext cx="1650668" cy="660267"/>
        </a:xfrm>
        <a:prstGeom prst="chevron">
          <a:avLst/>
        </a:prstGeom>
        <a:solidFill>
          <a:srgbClr val="00A4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Inovação Contínua</a:t>
          </a:r>
          <a:endParaRPr lang="pt-BR" sz="800" kern="1200" dirty="0"/>
        </a:p>
      </dsp:txBody>
      <dsp:txXfrm>
        <a:off x="4869931" y="1908247"/>
        <a:ext cx="990401" cy="660267"/>
      </dsp:txXfrm>
    </dsp:sp>
    <dsp:sp modelId="{79BFC461-5ADD-4B65-9632-74F41A3A6E92}">
      <dsp:nvSpPr>
        <dsp:cNvPr id="0" name=""/>
        <dsp:cNvSpPr/>
      </dsp:nvSpPr>
      <dsp:spPr>
        <a:xfrm>
          <a:off x="6008308" y="1908247"/>
          <a:ext cx="1650668" cy="660267"/>
        </a:xfrm>
        <a:prstGeom prst="chevron">
          <a:avLst/>
        </a:prstGeom>
        <a:solidFill>
          <a:srgbClr val="0096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Pré</a:t>
          </a:r>
          <a:r>
            <a:rPr lang="pt-BR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-Investimento</a:t>
          </a:r>
          <a:endParaRPr lang="pt-BR" sz="800" kern="1200" dirty="0"/>
        </a:p>
      </dsp:txBody>
      <dsp:txXfrm>
        <a:off x="6338442" y="1908247"/>
        <a:ext cx="990401" cy="660267"/>
      </dsp:txXfrm>
    </dsp:sp>
    <dsp:sp modelId="{42CD2E48-2C8F-42A9-B2E4-A020A7017C61}">
      <dsp:nvSpPr>
        <dsp:cNvPr id="0" name=""/>
        <dsp:cNvSpPr/>
      </dsp:nvSpPr>
      <dsp:spPr>
        <a:xfrm>
          <a:off x="7436885" y="1908247"/>
          <a:ext cx="1650668" cy="660267"/>
        </a:xfrm>
        <a:prstGeom prst="chevron">
          <a:avLst/>
        </a:prstGeom>
        <a:solidFill>
          <a:srgbClr val="007F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800" b="1" kern="1200" dirty="0" smtClean="0">
              <a:solidFill>
                <a:schemeClr val="bg1"/>
              </a:solidFill>
              <a:latin typeface="Verdana" pitchFamily="34" charset="0"/>
            </a:rPr>
            <a:t>Investimento direto</a:t>
          </a:r>
          <a:endParaRPr lang="pt-BR" sz="800" kern="1200" dirty="0"/>
        </a:p>
      </dsp:txBody>
      <dsp:txXfrm>
        <a:off x="7767019" y="1908247"/>
        <a:ext cx="990401" cy="660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766CB-2DEC-4315-8807-CE0D1D4BF5CB}">
      <dsp:nvSpPr>
        <dsp:cNvPr id="0" name=""/>
        <dsp:cNvSpPr/>
      </dsp:nvSpPr>
      <dsp:spPr>
        <a:xfrm>
          <a:off x="1279" y="0"/>
          <a:ext cx="1991320" cy="413186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ENERGIA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</a:t>
          </a:r>
          <a:r>
            <a:rPr lang="pt-BR" sz="1100" kern="1200" dirty="0" err="1" smtClean="0"/>
            <a:t>Smart</a:t>
          </a:r>
          <a:r>
            <a:rPr lang="pt-BR" sz="1100" kern="1200" dirty="0" smtClean="0"/>
            <a:t> Grid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-Energia Eólica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-Energia Solar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-Eficiência Energética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-Bens de capital p/ setor elétrico</a:t>
          </a:r>
          <a:endParaRPr lang="pt-BR" sz="1100" kern="1200" dirty="0"/>
        </a:p>
      </dsp:txBody>
      <dsp:txXfrm>
        <a:off x="1279" y="1652747"/>
        <a:ext cx="1991320" cy="1652747"/>
      </dsp:txXfrm>
    </dsp:sp>
    <dsp:sp modelId="{9BEC4A53-4439-450B-A2C2-2ECA60FC6253}">
      <dsp:nvSpPr>
        <dsp:cNvPr id="0" name=""/>
        <dsp:cNvSpPr/>
      </dsp:nvSpPr>
      <dsp:spPr>
        <a:xfrm>
          <a:off x="294426" y="484706"/>
          <a:ext cx="1375912" cy="13759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978E-F3A0-4044-AE79-C88B3E289E95}">
      <dsp:nvSpPr>
        <dsp:cNvPr id="0" name=""/>
        <dsp:cNvSpPr/>
      </dsp:nvSpPr>
      <dsp:spPr>
        <a:xfrm>
          <a:off x="2052339" y="0"/>
          <a:ext cx="1991320" cy="413186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BIOPRODUTOS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-Etanol – Agrícola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</a:t>
          </a:r>
          <a:r>
            <a:rPr lang="pt-BR" sz="1100" kern="1200" dirty="0" err="1" smtClean="0"/>
            <a:t>Bioprodutos</a:t>
          </a:r>
          <a:r>
            <a:rPr lang="pt-BR" sz="1100" kern="1200" dirty="0" smtClean="0"/>
            <a:t> – Biologia Sintética*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-Biodiesel / Microalgas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-Biogás</a:t>
          </a:r>
          <a:endParaRPr lang="pt-BR" sz="1100" kern="1200" dirty="0"/>
        </a:p>
      </dsp:txBody>
      <dsp:txXfrm>
        <a:off x="2052339" y="1652747"/>
        <a:ext cx="1991320" cy="1652747"/>
      </dsp:txXfrm>
    </dsp:sp>
    <dsp:sp modelId="{E550A0D5-8A98-4A9C-8CE5-A2E6F985B607}">
      <dsp:nvSpPr>
        <dsp:cNvPr id="0" name=""/>
        <dsp:cNvSpPr/>
      </dsp:nvSpPr>
      <dsp:spPr>
        <a:xfrm>
          <a:off x="2338455" y="484706"/>
          <a:ext cx="1375912" cy="13759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E00AE-832A-47C7-A934-7466CB0A3E7F}">
      <dsp:nvSpPr>
        <dsp:cNvPr id="0" name=""/>
        <dsp:cNvSpPr/>
      </dsp:nvSpPr>
      <dsp:spPr>
        <a:xfrm>
          <a:off x="4103399" y="0"/>
          <a:ext cx="1991320" cy="413186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TECNOLOGIAS LIMPAS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-Resíduos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-Águas e Efluentes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-Manufatura Reversa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- Biogás</a:t>
          </a:r>
        </a:p>
      </dsp:txBody>
      <dsp:txXfrm>
        <a:off x="4103399" y="1652747"/>
        <a:ext cx="1991320" cy="1652747"/>
      </dsp:txXfrm>
    </dsp:sp>
    <dsp:sp modelId="{B97BEFD6-9344-4E07-850B-1FAE468FACB7}">
      <dsp:nvSpPr>
        <dsp:cNvPr id="0" name=""/>
        <dsp:cNvSpPr/>
      </dsp:nvSpPr>
      <dsp:spPr>
        <a:xfrm>
          <a:off x="4373788" y="532065"/>
          <a:ext cx="1375912" cy="13759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B0F4F-6463-4AE1-84A5-5F0D90C3B9D2}">
      <dsp:nvSpPr>
        <dsp:cNvPr id="0" name=""/>
        <dsp:cNvSpPr/>
      </dsp:nvSpPr>
      <dsp:spPr>
        <a:xfrm>
          <a:off x="29686" y="0"/>
          <a:ext cx="5982338" cy="562270"/>
        </a:xfrm>
        <a:prstGeom prst="leftRightArrow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28986-F7E3-4ECC-83BC-D24A5FCCC9B2}">
      <dsp:nvSpPr>
        <dsp:cNvPr id="0" name=""/>
        <dsp:cNvSpPr/>
      </dsp:nvSpPr>
      <dsp:spPr>
        <a:xfrm>
          <a:off x="2562137" y="1661"/>
          <a:ext cx="2255834" cy="146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Veículos Híbridos e Eficiência Energética Veicular</a:t>
          </a:r>
          <a:endParaRPr lang="pt-BR" sz="1500" kern="1200" dirty="0"/>
        </a:p>
      </dsp:txBody>
      <dsp:txXfrm>
        <a:off x="2633715" y="73239"/>
        <a:ext cx="2112678" cy="1323136"/>
      </dsp:txXfrm>
    </dsp:sp>
    <dsp:sp modelId="{FB32F94D-6AFB-44A4-B43E-769FB3F28CC8}">
      <dsp:nvSpPr>
        <dsp:cNvPr id="0" name=""/>
        <dsp:cNvSpPr/>
      </dsp:nvSpPr>
      <dsp:spPr>
        <a:xfrm>
          <a:off x="1733603" y="734808"/>
          <a:ext cx="3912902" cy="3912902"/>
        </a:xfrm>
        <a:custGeom>
          <a:avLst/>
          <a:gdLst/>
          <a:ahLst/>
          <a:cxnLst/>
          <a:rect l="0" t="0" r="0" b="0"/>
          <a:pathLst>
            <a:path>
              <a:moveTo>
                <a:pt x="3100773" y="369558"/>
              </a:moveTo>
              <a:arcTo wR="1956451" hR="1956451" stAng="18347741" swAng="3648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E2E20-8A89-4A48-8A62-0D30B7B49029}">
      <dsp:nvSpPr>
        <dsp:cNvPr id="0" name=""/>
        <dsp:cNvSpPr/>
      </dsp:nvSpPr>
      <dsp:spPr>
        <a:xfrm>
          <a:off x="4256474" y="2936339"/>
          <a:ext cx="2255834" cy="146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Redes Elétricas Inteligentes (</a:t>
          </a:r>
          <a:r>
            <a:rPr lang="pt-BR" sz="1600" kern="1200" dirty="0" err="1" smtClean="0"/>
            <a:t>Smart</a:t>
          </a:r>
          <a:r>
            <a:rPr lang="pt-BR" sz="1600" kern="1200" dirty="0" smtClean="0"/>
            <a:t> Grid) e Transmissão em </a:t>
          </a:r>
          <a:r>
            <a:rPr lang="pt-BR" sz="1600" kern="1200" dirty="0" err="1" smtClean="0"/>
            <a:t>Ultra-Alta</a:t>
          </a:r>
          <a:r>
            <a:rPr lang="pt-BR" sz="1600" kern="1200" dirty="0" smtClean="0"/>
            <a:t> Tensão UAT</a:t>
          </a:r>
          <a:endParaRPr lang="pt-BR" sz="1600" kern="1200" dirty="0"/>
        </a:p>
      </dsp:txBody>
      <dsp:txXfrm>
        <a:off x="4328052" y="3007917"/>
        <a:ext cx="2112678" cy="1323136"/>
      </dsp:txXfrm>
    </dsp:sp>
    <dsp:sp modelId="{4F5CCEC0-0F95-4B02-8652-956A4DF37DF9}">
      <dsp:nvSpPr>
        <dsp:cNvPr id="0" name=""/>
        <dsp:cNvSpPr/>
      </dsp:nvSpPr>
      <dsp:spPr>
        <a:xfrm>
          <a:off x="1733603" y="734808"/>
          <a:ext cx="3912902" cy="3912902"/>
        </a:xfrm>
        <a:custGeom>
          <a:avLst/>
          <a:gdLst/>
          <a:ahLst/>
          <a:cxnLst/>
          <a:rect l="0" t="0" r="0" b="0"/>
          <a:pathLst>
            <a:path>
              <a:moveTo>
                <a:pt x="2887928" y="3676932"/>
              </a:moveTo>
              <a:arcTo wR="1956451" hR="1956451" stAng="3694120" swAng="3411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4231-12D5-43E9-89EA-04DF983EBE7A}">
      <dsp:nvSpPr>
        <dsp:cNvPr id="0" name=""/>
        <dsp:cNvSpPr/>
      </dsp:nvSpPr>
      <dsp:spPr>
        <a:xfrm>
          <a:off x="867801" y="2936339"/>
          <a:ext cx="2255834" cy="146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Geração de Energia por meio de fontes alternativas</a:t>
          </a:r>
          <a:endParaRPr lang="pt-BR" sz="1600" kern="1200" dirty="0"/>
        </a:p>
      </dsp:txBody>
      <dsp:txXfrm>
        <a:off x="939379" y="3007917"/>
        <a:ext cx="2112678" cy="1323136"/>
      </dsp:txXfrm>
    </dsp:sp>
    <dsp:sp modelId="{7DFE9DE0-7116-469E-AC64-D55FD406C823}">
      <dsp:nvSpPr>
        <dsp:cNvPr id="0" name=""/>
        <dsp:cNvSpPr/>
      </dsp:nvSpPr>
      <dsp:spPr>
        <a:xfrm>
          <a:off x="1733603" y="734808"/>
          <a:ext cx="3912902" cy="3912902"/>
        </a:xfrm>
        <a:custGeom>
          <a:avLst/>
          <a:gdLst/>
          <a:ahLst/>
          <a:cxnLst/>
          <a:rect l="0" t="0" r="0" b="0"/>
          <a:pathLst>
            <a:path>
              <a:moveTo>
                <a:pt x="12989" y="2181526"/>
              </a:moveTo>
              <a:arcTo wR="1956451" hR="1956451" stAng="10403635" swAng="3648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0.05769</cdr:x>
      <cdr:y>0.02836</cdr:y>
    </cdr:from>
    <cdr:to>
      <cdr:x>0.65489</cdr:x>
      <cdr:y>0.15372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514350" y="151111"/>
          <a:ext cx="5324237" cy="668040"/>
        </a:xfrm>
        <a:prstGeom xmlns:a="http://schemas.openxmlformats.org/drawingml/2006/main" prst="rect">
          <a:avLst/>
        </a:prstGeom>
        <a:solidFill xmlns:a="http://schemas.openxmlformats.org/drawingml/2006/main">
          <a:srgbClr val="8A8C8E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300" b="1" dirty="0">
              <a:solidFill>
                <a:schemeClr val="bg1"/>
              </a:solidFill>
            </a:rPr>
            <a:t>Valores Desembolsados pela FINEP para INOVAÇÃO</a:t>
          </a:r>
          <a:r>
            <a:rPr lang="pt-BR" sz="1300" b="1" baseline="0" dirty="0">
              <a:solidFill>
                <a:schemeClr val="bg1"/>
              </a:solidFill>
            </a:rPr>
            <a:t> no Brasil (2001 - 2013)</a:t>
          </a:r>
        </a:p>
        <a:p xmlns:a="http://schemas.openxmlformats.org/drawingml/2006/main">
          <a:pPr algn="ctr"/>
          <a:r>
            <a:rPr lang="pt-BR" sz="1300" b="1" baseline="0" dirty="0" err="1">
              <a:solidFill>
                <a:schemeClr val="bg1"/>
              </a:solidFill>
            </a:rPr>
            <a:t>ICTs</a:t>
          </a:r>
          <a:r>
            <a:rPr lang="pt-BR" sz="1300" b="1" baseline="0" dirty="0">
              <a:solidFill>
                <a:schemeClr val="bg1"/>
              </a:solidFill>
            </a:rPr>
            <a:t> (FNDCT) e Empresas (Subvenção Econômica e Crédito)</a:t>
          </a:r>
        </a:p>
        <a:p xmlns:a="http://schemas.openxmlformats.org/drawingml/2006/main">
          <a:pPr algn="ctr"/>
          <a:r>
            <a:rPr lang="pt-BR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em R$ milhões</a:t>
          </a:r>
          <a:r>
            <a:rPr lang="pt-BR" b="1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  (valores constantes IGP-DI-Preços-Dez/2013</a:t>
          </a:r>
          <a:r>
            <a:rPr lang="pt-BR" b="1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)</a:t>
          </a:r>
          <a:endParaRPr lang="pt-BR" sz="1400" b="1" baseline="0" dirty="0">
            <a:solidFill>
              <a:schemeClr val="bg1"/>
            </a:solidFill>
          </a:endParaRPr>
        </a:p>
        <a:p xmlns:a="http://schemas.openxmlformats.org/drawingml/2006/main">
          <a:pPr algn="ctr"/>
          <a:endParaRPr lang="pt-BR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02/06/2014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C817-3363-4FAA-AAF3-EF2C0F146137}" type="datetimeFigureOut">
              <a:rPr lang="pt-BR" smtClean="0"/>
              <a:t>02/06/2014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514F-4AAA-4E11-BB17-F5D47C18A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7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14F-4AAA-4E11-BB17-F5D47C18A14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0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31280" y="2023224"/>
            <a:ext cx="7714237" cy="1937202"/>
          </a:xfrm>
        </p:spPr>
        <p:txBody>
          <a:bodyPr>
            <a:noAutofit/>
          </a:bodyPr>
          <a:lstStyle>
            <a:lvl1pPr algn="l">
              <a:defRPr sz="4400" b="0" i="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</a:t>
            </a:r>
            <a:br>
              <a:rPr lang="x-none" dirty="0" smtClean="0"/>
            </a:br>
            <a:r>
              <a:rPr lang="x-none" dirty="0" smtClean="0"/>
              <a:t>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654" y="-332828"/>
            <a:ext cx="5040586" cy="3568474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80" y="5121726"/>
            <a:ext cx="2369848" cy="11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1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8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4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0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01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84400" y="1524000"/>
            <a:ext cx="8712720" cy="993560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99" y="4355020"/>
            <a:ext cx="8536693" cy="22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2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41" y="6356350"/>
            <a:ext cx="8557885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05360" y="-116696"/>
            <a:ext cx="8229600" cy="887454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3" y="1324851"/>
            <a:ext cx="82296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41" y="6356350"/>
            <a:ext cx="8557885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05360" y="-116696"/>
            <a:ext cx="8229600" cy="887454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17558" y="6412019"/>
            <a:ext cx="176924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Tahoma"/>
                <a:cs typeface="Tahoma"/>
              </a:rPr>
              <a:t>28 Janeiro 2014 </a:t>
            </a:r>
            <a:r>
              <a:rPr lang="pt-BR" sz="1000" dirty="0" smtClean="0">
                <a:solidFill>
                  <a:schemeClr val="accent1"/>
                </a:solidFill>
                <a:latin typeface="Tahoma"/>
                <a:cs typeface="Tahoma"/>
              </a:rPr>
              <a:t>| </a:t>
            </a:r>
            <a:fld id="{C41461E6-D7C6-0F4E-A4EB-B731B7D5ACA4}" type="slidenum">
              <a:rPr lang="pt-BR" sz="1000" smtClean="0">
                <a:solidFill>
                  <a:schemeClr val="accent1"/>
                </a:solidFill>
                <a:latin typeface="Tahoma"/>
                <a:cs typeface="Tahom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00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3" y="1324851"/>
            <a:ext cx="82296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41" y="6356350"/>
            <a:ext cx="8557885" cy="3516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17558" y="6412019"/>
            <a:ext cx="176924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28 Janeiro 2014 </a:t>
            </a:r>
            <a:r>
              <a:rPr lang="pt-BR" sz="1000" dirty="0" smtClean="0">
                <a:solidFill>
                  <a:srgbClr val="FFFFFF"/>
                </a:solidFill>
                <a:latin typeface="Tahoma"/>
                <a:cs typeface="Tahoma"/>
              </a:rPr>
              <a:t>| </a:t>
            </a:r>
            <a:fld id="{C41461E6-D7C6-0F4E-A4EB-B731B7D5ACA4}" type="slidenum">
              <a:rPr lang="pt-BR" sz="1000" smtClean="0">
                <a:solidFill>
                  <a:srgbClr val="FFFFFF"/>
                </a:solidFill>
                <a:latin typeface="Tahoma"/>
                <a:cs typeface="Tahom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00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05359" y="1480207"/>
            <a:ext cx="6587571" cy="40713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05360" y="-116696"/>
            <a:ext cx="8229600" cy="887454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3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31280" y="1086051"/>
            <a:ext cx="8229600" cy="1937202"/>
          </a:xfrm>
        </p:spPr>
        <p:txBody>
          <a:bodyPr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</a:t>
            </a:r>
            <a:br>
              <a:rPr lang="x-none" dirty="0" smtClean="0"/>
            </a:br>
            <a:r>
              <a:rPr lang="x-none" dirty="0" smtClean="0"/>
              <a:t>Master title style</a:t>
            </a:r>
            <a:endParaRPr lang="en-US" dirty="0"/>
          </a:p>
        </p:txBody>
      </p:sp>
      <p:sp>
        <p:nvSpPr>
          <p:cNvPr id="3" name="Rectangle 4"/>
          <p:cNvSpPr/>
          <p:nvPr userDrawn="1"/>
        </p:nvSpPr>
        <p:spPr>
          <a:xfrm>
            <a:off x="508000" y="5344973"/>
            <a:ext cx="8152880" cy="1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72" y="5344973"/>
            <a:ext cx="4755124" cy="9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53196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583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63" r:id="rId4"/>
    <p:sldLayoutId id="2147483661" r:id="rId5"/>
    <p:sldLayoutId id="2147483651" r:id="rId6"/>
    <p:sldLayoutId id="2147483662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88F351-A5D8-4C41-BC9E-F583E5A45F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02/06/2014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1FEBB8-AF05-42A0-A08C-EDBC95E0A0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p.gov.br/30dia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12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5" Type="http://schemas.openxmlformats.org/officeDocument/2006/relationships/image" Target="../media/image5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61.png"/><Relationship Id="rId1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69.jpg"/><Relationship Id="rId7" Type="http://schemas.openxmlformats.org/officeDocument/2006/relationships/diagramLayout" Target="../diagrams/layout8.xm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8.xml"/><Relationship Id="rId5" Type="http://schemas.openxmlformats.org/officeDocument/2006/relationships/image" Target="../media/image37.jpg"/><Relationship Id="rId10" Type="http://schemas.microsoft.com/office/2007/relationships/diagramDrawing" Target="../diagrams/drawing8.xml"/><Relationship Id="rId4" Type="http://schemas.openxmlformats.org/officeDocument/2006/relationships/image" Target="../media/image70.jp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73.jpg"/><Relationship Id="rId7" Type="http://schemas.openxmlformats.org/officeDocument/2006/relationships/image" Target="../media/image69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g"/><Relationship Id="rId11" Type="http://schemas.openxmlformats.org/officeDocument/2006/relationships/image" Target="../media/image76.jpg"/><Relationship Id="rId5" Type="http://schemas.openxmlformats.org/officeDocument/2006/relationships/image" Target="../media/image75.jpg"/><Relationship Id="rId10" Type="http://schemas.openxmlformats.org/officeDocument/2006/relationships/image" Target="../media/image56.jpg"/><Relationship Id="rId4" Type="http://schemas.openxmlformats.org/officeDocument/2006/relationships/image" Target="../media/image74.jpg"/><Relationship Id="rId9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g"/><Relationship Id="rId11" Type="http://schemas.openxmlformats.org/officeDocument/2006/relationships/image" Target="../media/image85.jpg"/><Relationship Id="rId5" Type="http://schemas.openxmlformats.org/officeDocument/2006/relationships/image" Target="../media/image80.jpg"/><Relationship Id="rId10" Type="http://schemas.openxmlformats.org/officeDocument/2006/relationships/image" Target="../media/image84.jpg"/><Relationship Id="rId4" Type="http://schemas.openxmlformats.org/officeDocument/2006/relationships/image" Target="../media/image79.png"/><Relationship Id="rId9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hyperlink" Target="http://www.finep.gov.br/30dias" TargetMode="Externa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9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9797" y="2004293"/>
            <a:ext cx="8806649" cy="1759839"/>
          </a:xfrm>
          <a:prstGeom prst="rect">
            <a:avLst/>
          </a:prstGeom>
          <a:solidFill>
            <a:srgbClr val="FF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pt-BR" dirty="0">
                <a:ea typeface="Verdana" pitchFamily="34" charset="0"/>
              </a:rPr>
              <a:t>Condições: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5360" y="4336266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b="1" spc="-150" dirty="0">
                <a:latin typeface="Verdana" pitchFamily="34" charset="0"/>
                <a:cs typeface="Times New Roman" pitchFamily="18" charset="0"/>
              </a:rPr>
              <a:t>O que pode ser financiado: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5359" y="4667070"/>
            <a:ext cx="84211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</a:pP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Obras Civis/Instalações, Equipamentos (Nacionais ou Importados), Softwares (Nacionais ou Importados), Matérias Primas, Equipe Própria, Treinamentos, Serviços de Consultoria, Serviços de Terceiros, Viagens/Diárias, Outros.</a:t>
            </a:r>
            <a:endParaRPr lang="pt-BR" altLang="pt-BR" sz="1600" dirty="0">
              <a:solidFill>
                <a:srgbClr val="0000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367457" y="1791229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Taxas de </a:t>
            </a:r>
            <a:r>
              <a:rPr lang="pt-BR" b="1" dirty="0" smtClean="0">
                <a:solidFill>
                  <a:schemeClr val="bg1"/>
                </a:solidFill>
              </a:rPr>
              <a:t>4% </a:t>
            </a:r>
            <a:r>
              <a:rPr lang="pt-BR" b="1" dirty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7% a.a.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2548658" y="1791229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Carência de até </a:t>
            </a:r>
            <a:r>
              <a:rPr lang="pt-BR" b="1" dirty="0" smtClean="0">
                <a:solidFill>
                  <a:schemeClr val="bg1"/>
                </a:solidFill>
              </a:rPr>
              <a:t>36 </a:t>
            </a:r>
            <a:r>
              <a:rPr lang="pt-BR" b="1" dirty="0">
                <a:solidFill>
                  <a:schemeClr val="bg1"/>
                </a:solidFill>
              </a:rPr>
              <a:t>meses</a:t>
            </a:r>
          </a:p>
        </p:txBody>
      </p:sp>
      <p:sp>
        <p:nvSpPr>
          <p:cNvPr id="12" name="Rectangle 17"/>
          <p:cNvSpPr/>
          <p:nvPr/>
        </p:nvSpPr>
        <p:spPr>
          <a:xfrm>
            <a:off x="4729859" y="1791229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Prazo Total (Amortização + Carência) - até </a:t>
            </a:r>
            <a:r>
              <a:rPr lang="pt-BR" b="1" dirty="0" smtClean="0">
                <a:solidFill>
                  <a:schemeClr val="bg1"/>
                </a:solidFill>
              </a:rPr>
              <a:t>120 </a:t>
            </a:r>
            <a:r>
              <a:rPr lang="pt-BR" b="1" dirty="0">
                <a:solidFill>
                  <a:schemeClr val="bg1"/>
                </a:solidFill>
              </a:rPr>
              <a:t>meses</a:t>
            </a:r>
          </a:p>
        </p:txBody>
      </p:sp>
      <p:sp>
        <p:nvSpPr>
          <p:cNvPr id="13" name="Rectangle 17"/>
          <p:cNvSpPr/>
          <p:nvPr/>
        </p:nvSpPr>
        <p:spPr>
          <a:xfrm>
            <a:off x="6911060" y="1791229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Participação da FINEP de até 90% do valor do projeto</a:t>
            </a:r>
          </a:p>
        </p:txBody>
      </p:sp>
    </p:spTree>
    <p:extLst>
      <p:ext uri="{BB962C8B-B14F-4D97-AF65-F5344CB8AC3E}">
        <p14:creationId xmlns:p14="http://schemas.microsoft.com/office/powerpoint/2010/main" val="39154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3065463" y="1628775"/>
            <a:ext cx="1530350" cy="5229225"/>
          </a:xfrm>
          <a:prstGeom prst="rect">
            <a:avLst/>
          </a:prstGeom>
          <a:solidFill>
            <a:srgbClr val="FF7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538288" y="1628775"/>
            <a:ext cx="1530350" cy="5229225"/>
          </a:xfrm>
          <a:prstGeom prst="rect">
            <a:avLst/>
          </a:prstGeom>
          <a:solidFill>
            <a:srgbClr val="FF8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87875" y="1628775"/>
            <a:ext cx="1530350" cy="5229225"/>
          </a:xfrm>
          <a:prstGeom prst="rect">
            <a:avLst/>
          </a:prstGeom>
          <a:solidFill>
            <a:srgbClr val="FF5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1628775"/>
            <a:ext cx="1530350" cy="5229225"/>
          </a:xfrm>
          <a:prstGeom prst="rect">
            <a:avLst/>
          </a:prstGeom>
          <a:solidFill>
            <a:srgbClr val="FF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650" y="981075"/>
            <a:ext cx="43926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SzPct val="80000"/>
              <a:defRPr/>
            </a:pPr>
            <a:r>
              <a:rPr lang="pt-BR" sz="3200" b="1" spc="-150" dirty="0">
                <a:solidFill>
                  <a:srgbClr val="007F82"/>
                </a:solidFill>
                <a:latin typeface="Verdana" pitchFamily="34" charset="0"/>
                <a:cs typeface="Times New Roman" pitchFamily="18" charset="0"/>
              </a:rPr>
              <a:t>Linhas de</a:t>
            </a:r>
            <a:r>
              <a:rPr lang="pt-BR" sz="3200" b="1" spc="-15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pt-BR" sz="3200" b="1" spc="-150" dirty="0">
                <a:solidFill>
                  <a:srgbClr val="008683"/>
                </a:solidFill>
                <a:latin typeface="Verdana" pitchFamily="34" charset="0"/>
                <a:cs typeface="Times New Roman" pitchFamily="18" charset="0"/>
              </a:rPr>
              <a:t>Ação: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357563"/>
            <a:ext cx="1547813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Apoio a todo  ciclo de desenvolvimento tecnológico, desde a pesquisa básica ao desenvolvimento de mercados para produtos, processos e serviços inovadores.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7813" y="3357563"/>
            <a:ext cx="1571625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Projetos de desenvolvimento e/ou aperfeiçoamento de produtos processos e serviços, aquisição e/ou absorção de tecnologias.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7631113" y="1628775"/>
            <a:ext cx="1530350" cy="5229225"/>
          </a:xfrm>
          <a:prstGeom prst="rect">
            <a:avLst/>
          </a:prstGeom>
          <a:solidFill>
            <a:srgbClr val="E6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13463" y="1628775"/>
            <a:ext cx="1528762" cy="5229225"/>
          </a:xfrm>
          <a:prstGeom prst="rect">
            <a:avLst/>
          </a:prstGeom>
          <a:solidFill>
            <a:srgbClr val="FF4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6142038" y="3357563"/>
            <a:ext cx="150018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pt-BR" altLang="pt-BR" sz="1300" b="1" dirty="0">
                <a:solidFill>
                  <a:schemeClr val="tx2"/>
                </a:solidFill>
                <a:latin typeface="Arial" charset="0"/>
              </a:rPr>
              <a:t>Apoio a projetos que incluem estudos de viabilidade técnica e econômica, estudos geológicos, projetos básico, de detalhamento e executivo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572000" y="3357563"/>
            <a:ext cx="157003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Implementação de atividades de P&amp;D e/ou programas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investimento contínuo em pesquisa e desenvolvimento tecnológico.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059113" y="3357563"/>
            <a:ext cx="1557337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Desenvolvimento de tecnologias que visam atender às necessidades econômicas 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sociais futuras do país.</a:t>
            </a:r>
          </a:p>
        </p:txBody>
      </p:sp>
      <p:sp>
        <p:nvSpPr>
          <p:cNvPr id="50" name="Retângulo 49"/>
          <p:cNvSpPr>
            <a:spLocks noChangeArrowheads="1"/>
          </p:cNvSpPr>
          <p:nvPr/>
        </p:nvSpPr>
        <p:spPr bwMode="auto">
          <a:xfrm>
            <a:off x="7616825" y="3357563"/>
            <a:ext cx="15446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pt-BR" altLang="pt-BR" sz="1300" b="1" dirty="0">
                <a:solidFill>
                  <a:schemeClr val="tx2"/>
                </a:solidFill>
                <a:latin typeface="Arial" charset="0"/>
              </a:rPr>
              <a:t>Investimento em empresas inovadoras via aquisição de participação societária: apoio à capitalização e desenvolvimento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95775778"/>
              </p:ext>
            </p:extLst>
          </p:nvPr>
        </p:nvGraphicFramePr>
        <p:xfrm>
          <a:off x="-32462" y="232125"/>
          <a:ext cx="9087554" cy="447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87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7" grpId="0"/>
      <p:bldP spid="31" grpId="0"/>
      <p:bldP spid="47" grpId="0"/>
      <p:bldP spid="50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 </a:t>
            </a:r>
            <a:r>
              <a:rPr lang="pt-BR" dirty="0" smtClean="0"/>
              <a:t>Reembolsável</a:t>
            </a:r>
            <a:endParaRPr lang="pt-B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5938" y="993043"/>
            <a:ext cx="8523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SzPct val="80000"/>
              <a:defRPr/>
            </a:pPr>
            <a:r>
              <a:rPr lang="pt-BR" sz="2800" b="1" spc="-15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Verdana" pitchFamily="34" charset="0"/>
                <a:cs typeface="Times New Roman" pitchFamily="18" charset="0"/>
              </a:rPr>
              <a:t>Garantias</a:t>
            </a:r>
            <a:endParaRPr lang="pt-BR" sz="2800" b="1" spc="-150" dirty="0">
              <a:solidFill>
                <a:schemeClr val="accent6">
                  <a:lumMod val="90000"/>
                  <a:lumOff val="1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405360" y="1782462"/>
            <a:ext cx="79295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obrigatória a apresentação de garantias em montante compatível com o financiamento solicitado.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garantias válidas as que podem ser usadas de forma cumulativa ou não. 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Cartas de fiança bancária;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Hipotecas;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Penhores;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Alienação fiduciária de bens móveis e imóveis (incluindo evolutiva); 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Recebíveis de longo prazo;</a:t>
            </a:r>
          </a:p>
          <a:p>
            <a:pPr marL="742950" lvl="1" indent="-285750" algn="just">
              <a:lnSpc>
                <a:spcPct val="150000"/>
              </a:lnSpc>
              <a:spcBef>
                <a:spcPct val="50000"/>
              </a:spcBef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pt-B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Aval corporativo.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59" y="5200350"/>
            <a:ext cx="1924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6429858" y="5845328"/>
            <a:ext cx="23514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5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www.finep.gov.br/30dias</a:t>
            </a:r>
          </a:p>
        </p:txBody>
      </p:sp>
    </p:spTree>
    <p:extLst>
      <p:ext uri="{BB962C8B-B14F-4D97-AF65-F5344CB8AC3E}">
        <p14:creationId xmlns:p14="http://schemas.microsoft.com/office/powerpoint/2010/main" val="4657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8325" y="2774776"/>
            <a:ext cx="7165975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>
          <a:xfrm>
            <a:off x="614364" y="1574800"/>
            <a:ext cx="6729412" cy="2778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FINEP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Departamento de Energia e Tecnologias Limpas – DENE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Programas Setoriais – Inova Energia</a:t>
            </a:r>
          </a:p>
        </p:txBody>
      </p:sp>
    </p:spTree>
    <p:extLst>
      <p:ext uri="{BB962C8B-B14F-4D97-AF65-F5344CB8AC3E}">
        <p14:creationId xmlns:p14="http://schemas.microsoft.com/office/powerpoint/2010/main" val="2053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42" y="-116696"/>
            <a:ext cx="9074257" cy="887454"/>
          </a:xfrm>
        </p:spPr>
        <p:txBody>
          <a:bodyPr/>
          <a:lstStyle/>
          <a:p>
            <a:r>
              <a:rPr lang="pt-BR" sz="2800" dirty="0">
                <a:solidFill>
                  <a:srgbClr val="DD4F05"/>
                </a:solidFill>
                <a:ea typeface="Verdana" pitchFamily="34" charset="0"/>
              </a:rPr>
              <a:t>Departamento de Energia e Tecnologias Limpas - </a:t>
            </a:r>
            <a:r>
              <a:rPr lang="pt-BR" sz="2800" dirty="0" smtClean="0">
                <a:solidFill>
                  <a:srgbClr val="DD4F05"/>
                </a:solidFill>
                <a:ea typeface="Verdana" pitchFamily="34" charset="0"/>
              </a:rPr>
              <a:t>DENE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86785" y="1005570"/>
            <a:ext cx="8229600" cy="4525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Missão: Apoiar tecnologias sustentáveis, com alto potencial de desenvolvimento no Brasil</a:t>
            </a:r>
            <a:endParaRPr lang="pt-BR" sz="20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24193070"/>
              </p:ext>
            </p:extLst>
          </p:nvPr>
        </p:nvGraphicFramePr>
        <p:xfrm>
          <a:off x="1524000" y="2167839"/>
          <a:ext cx="6096000" cy="413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704095" y="5755839"/>
            <a:ext cx="3813124" cy="4461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86" y="5810290"/>
            <a:ext cx="661474" cy="3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4711484" y="5838039"/>
            <a:ext cx="233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ahoma"/>
                <a:cs typeface="Tahoma"/>
              </a:rPr>
              <a:t>            PAISS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663485" y="5544667"/>
            <a:ext cx="1681566" cy="6144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710951" y="5229566"/>
            <a:ext cx="1806268" cy="4774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9244" r="6389" b="-2"/>
          <a:stretch>
            <a:fillRect/>
          </a:stretch>
        </p:blipFill>
        <p:spPr bwMode="auto">
          <a:xfrm>
            <a:off x="1786838" y="5681644"/>
            <a:ext cx="800041" cy="2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2504268" y="5597832"/>
            <a:ext cx="840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Inova Energia</a:t>
            </a:r>
          </a:p>
        </p:txBody>
      </p:sp>
      <p:pic>
        <p:nvPicPr>
          <p:cNvPr id="26" name="Picture 4" descr="http://www.finep.gov.br/imprensa/imagens/sustentabilidade_2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17" y="5276073"/>
            <a:ext cx="517728" cy="2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6190189" y="5243682"/>
            <a:ext cx="142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solidFill>
                  <a:schemeClr val="bg1"/>
                </a:solidFill>
                <a:latin typeface="Arial" charset="0"/>
              </a:rPr>
              <a:t>Inova Sustentabilidade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842324" y="2179691"/>
            <a:ext cx="1410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DENE</a:t>
            </a:r>
            <a:endParaRPr lang="pt-BR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2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20" grpId="0"/>
      <p:bldP spid="21" grpId="0" animBg="1"/>
      <p:bldP spid="22" grpId="0" animBg="1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- Tecnologias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16194" y="1335382"/>
            <a:ext cx="8699619" cy="2050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16194" y="873717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Evolução</a:t>
            </a:r>
            <a:endParaRPr lang="pt-BR" sz="2400" b="1" dirty="0" smtClean="0">
              <a:solidFill>
                <a:schemeClr val="bg2"/>
              </a:solidFill>
              <a:latin typeface="Tahoma"/>
              <a:cs typeface="Tahoma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30698" y="2126477"/>
            <a:ext cx="311673" cy="3871037"/>
            <a:chOff x="51802" y="751619"/>
            <a:chExt cx="311673" cy="3871037"/>
          </a:xfrm>
        </p:grpSpPr>
        <p:sp>
          <p:nvSpPr>
            <p:cNvPr id="23" name="Retângulo 22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2009</a:t>
              </a:r>
              <a:endParaRPr lang="pt-BR" sz="22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42371" y="2126478"/>
            <a:ext cx="1891280" cy="3871037"/>
            <a:chOff x="363475" y="751620"/>
            <a:chExt cx="1552464" cy="3871037"/>
          </a:xfrm>
        </p:grpSpPr>
        <p:sp>
          <p:nvSpPr>
            <p:cNvPr id="26" name="Retângulo 25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 smtClean="0"/>
                <a:t>Desenvolvimento de tecnologias de fabricação de células solares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 smtClean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 smtClean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293348" y="2126477"/>
            <a:ext cx="311673" cy="3871037"/>
            <a:chOff x="51802" y="751619"/>
            <a:chExt cx="311673" cy="3871037"/>
          </a:xfrm>
        </p:grpSpPr>
        <p:sp>
          <p:nvSpPr>
            <p:cNvPr id="58" name="Retângulo 57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tângulo 58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2011</a:t>
              </a:r>
              <a:endParaRPr lang="pt-BR" sz="2200" kern="1200" dirty="0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605021" y="2126478"/>
            <a:ext cx="1891280" cy="3871037"/>
            <a:chOff x="363475" y="751620"/>
            <a:chExt cx="1552464" cy="3871037"/>
          </a:xfrm>
        </p:grpSpPr>
        <p:sp>
          <p:nvSpPr>
            <p:cNvPr id="61" name="Retângulo 60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tângulo 61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b="1" dirty="0" smtClean="0">
                  <a:solidFill>
                    <a:schemeClr val="accent1"/>
                  </a:solidFill>
                </a:rPr>
                <a:t>Equipamentos elétricos (turbinas, geradores, motores, transformadores, </a:t>
              </a:r>
              <a:r>
                <a:rPr lang="pt-BR" sz="1300" b="1" dirty="0" err="1" smtClean="0">
                  <a:solidFill>
                    <a:schemeClr val="accent1"/>
                  </a:solidFill>
                </a:rPr>
                <a:t>etc</a:t>
              </a:r>
              <a:r>
                <a:rPr lang="pt-BR" sz="1300" b="1" dirty="0" smtClean="0">
                  <a:solidFill>
                    <a:schemeClr val="accent1"/>
                  </a:solidFill>
                </a:rPr>
                <a:t>)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t-BR" sz="1300" dirty="0"/>
                <a:t>Desenvolvimento de acionamento elétrico para veículos elétricos e híbridos</a:t>
              </a:r>
              <a:r>
                <a:rPr lang="pt-BR" sz="1300" dirty="0" smtClean="0"/>
                <a:t>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pt-BR" sz="1300" dirty="0"/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283448" y="2126477"/>
            <a:ext cx="311673" cy="3871037"/>
            <a:chOff x="51802" y="751619"/>
            <a:chExt cx="311673" cy="3871037"/>
          </a:xfrm>
        </p:grpSpPr>
        <p:sp>
          <p:nvSpPr>
            <p:cNvPr id="65" name="Retângulo 64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tângulo 65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2010</a:t>
              </a:r>
              <a:endParaRPr lang="pt-BR" sz="2200" kern="1200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595121" y="2126478"/>
            <a:ext cx="1891280" cy="3871037"/>
            <a:chOff x="363475" y="751620"/>
            <a:chExt cx="1552464" cy="3871037"/>
          </a:xfrm>
        </p:grpSpPr>
        <p:sp>
          <p:nvSpPr>
            <p:cNvPr id="68" name="Retângulo 67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tângulo 68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kern="1200" dirty="0" smtClean="0"/>
                <a:t>Fibras </a:t>
              </a:r>
              <a:r>
                <a:rPr lang="pt-BR" sz="1300" kern="1200" dirty="0" err="1" smtClean="0"/>
                <a:t>micro-estruturadas</a:t>
              </a:r>
              <a:r>
                <a:rPr lang="pt-BR" sz="1300" kern="1200" dirty="0" smtClean="0"/>
                <a:t> para sensoriamento óptico de parâmetros elétricos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 smtClean="0"/>
                <a:t>Células solares eficientes em lâminas de silício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 smtClean="0"/>
                <a:t>Desenvolvimento de tecnologias para células orgânicas</a:t>
              </a:r>
              <a:endParaRPr lang="pt-BR" sz="1300" dirty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 smtClean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kern="1200" dirty="0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330697" y="1715068"/>
            <a:ext cx="623347" cy="623347"/>
          </a:xfrm>
          <a:prstGeom prst="rect">
            <a:avLst/>
          </a:prstGeom>
          <a:blipFill dpi="0" rotWithShape="1">
            <a:blip r:embed="rId3"/>
            <a:srcRect/>
            <a:stretch>
              <a:fillRect r="-75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tângulo 28"/>
          <p:cNvSpPr/>
          <p:nvPr/>
        </p:nvSpPr>
        <p:spPr>
          <a:xfrm>
            <a:off x="3283447" y="1698421"/>
            <a:ext cx="623347" cy="62334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tângulo 29"/>
          <p:cNvSpPr/>
          <p:nvPr/>
        </p:nvSpPr>
        <p:spPr>
          <a:xfrm>
            <a:off x="6300980" y="1698419"/>
            <a:ext cx="623347" cy="62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478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- Tecnologias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16194" y="1335382"/>
            <a:ext cx="8699619" cy="2050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16194" y="873717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Evolução</a:t>
            </a:r>
            <a:endParaRPr lang="pt-BR" sz="2400" b="1" dirty="0" smtClean="0">
              <a:solidFill>
                <a:schemeClr val="bg2"/>
              </a:solidFill>
              <a:latin typeface="Tahoma"/>
              <a:cs typeface="Tahoma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30698" y="2126477"/>
            <a:ext cx="311673" cy="3871037"/>
            <a:chOff x="51802" y="751619"/>
            <a:chExt cx="311673" cy="3871037"/>
          </a:xfrm>
        </p:grpSpPr>
        <p:sp>
          <p:nvSpPr>
            <p:cNvPr id="23" name="Retângulo 22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2012</a:t>
              </a:r>
              <a:endParaRPr lang="pt-BR" sz="22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42371" y="2126478"/>
            <a:ext cx="1891280" cy="3871037"/>
            <a:chOff x="363475" y="751620"/>
            <a:chExt cx="1552464" cy="3871037"/>
          </a:xfrm>
        </p:grpSpPr>
        <p:sp>
          <p:nvSpPr>
            <p:cNvPr id="26" name="Retângulo 25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b="1" dirty="0" smtClean="0">
                  <a:solidFill>
                    <a:schemeClr val="accent1"/>
                  </a:solidFill>
                </a:rPr>
                <a:t>Geração de energia solar distribuída conectada à rede;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 smtClean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t-BR" sz="1300" dirty="0"/>
                <a:t>Planta piloto de geração </a:t>
              </a:r>
              <a:r>
                <a:rPr lang="pt-BR" sz="1300" dirty="0" err="1"/>
                <a:t>heliotérmica</a:t>
              </a:r>
              <a:r>
                <a:rPr lang="pt-BR" sz="1300" dirty="0"/>
                <a:t> na região semiárido do </a:t>
              </a:r>
              <a:r>
                <a:rPr lang="pt-BR" sz="1300" dirty="0" smtClean="0"/>
                <a:t>Brasil;</a:t>
              </a:r>
              <a:endParaRPr lang="pt-BR" sz="13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b="1" dirty="0" smtClean="0">
                <a:solidFill>
                  <a:schemeClr val="accent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t-BR" sz="1300" b="1" dirty="0">
                  <a:solidFill>
                    <a:schemeClr val="accent1"/>
                  </a:solidFill>
                </a:rPr>
                <a:t>Equipamentos para automação de redes;</a:t>
              </a:r>
            </a:p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 smtClean="0"/>
                <a:t>Infraestrutura de pesquisa para pás eólicas;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 smtClean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kern="1200" dirty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293348" y="2126477"/>
            <a:ext cx="311673" cy="3871037"/>
            <a:chOff x="51802" y="751619"/>
            <a:chExt cx="311673" cy="3871037"/>
          </a:xfrm>
        </p:grpSpPr>
        <p:sp>
          <p:nvSpPr>
            <p:cNvPr id="58" name="Retângulo 57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tângulo 58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2014</a:t>
              </a:r>
              <a:endParaRPr lang="pt-BR" sz="2200" kern="1200" dirty="0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605021" y="2126478"/>
            <a:ext cx="1891280" cy="3871037"/>
            <a:chOff x="363475" y="751620"/>
            <a:chExt cx="1552464" cy="3871037"/>
          </a:xfrm>
        </p:grpSpPr>
        <p:sp>
          <p:nvSpPr>
            <p:cNvPr id="61" name="Retângulo 60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tângulo 61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b="1" dirty="0">
                  <a:solidFill>
                    <a:schemeClr val="accent1"/>
                  </a:solidFill>
                </a:rPr>
                <a:t>Pilotos de </a:t>
              </a:r>
              <a:r>
                <a:rPr lang="pt-BR" sz="1300" b="1" dirty="0" err="1" smtClean="0">
                  <a:solidFill>
                    <a:schemeClr val="accent1"/>
                  </a:solidFill>
                </a:rPr>
                <a:t>Smart</a:t>
              </a:r>
              <a:r>
                <a:rPr lang="pt-BR" sz="1300" b="1" dirty="0" smtClean="0">
                  <a:solidFill>
                    <a:schemeClr val="accent1"/>
                  </a:solidFill>
                </a:rPr>
                <a:t> Grid em escala;</a:t>
              </a:r>
              <a:endParaRPr lang="pt-BR" sz="1300" b="1" dirty="0">
                <a:solidFill>
                  <a:schemeClr val="accent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/>
                <a:t>Transmissão em </a:t>
              </a:r>
              <a:r>
                <a:rPr lang="pt-BR" sz="1300" dirty="0" err="1"/>
                <a:t>Ultra-Alta</a:t>
              </a:r>
              <a:r>
                <a:rPr lang="pt-BR" sz="1300" dirty="0"/>
                <a:t> Tensão;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/>
                <a:t>Geração de </a:t>
              </a:r>
              <a:r>
                <a:rPr lang="pt-BR" sz="1300" dirty="0" smtClean="0"/>
                <a:t>Piloto de Energia Solar Fotovoltaica;</a:t>
              </a:r>
              <a:endParaRPr lang="pt-BR" sz="1300" dirty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kern="1200" dirty="0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283448" y="2126477"/>
            <a:ext cx="311673" cy="3871037"/>
            <a:chOff x="51802" y="751619"/>
            <a:chExt cx="311673" cy="3871037"/>
          </a:xfrm>
        </p:grpSpPr>
        <p:sp>
          <p:nvSpPr>
            <p:cNvPr id="65" name="Retângulo 64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tângulo 65"/>
            <p:cNvSpPr/>
            <p:nvPr/>
          </p:nvSpPr>
          <p:spPr>
            <a:xfrm rot="16200000">
              <a:off x="-1727880" y="2531301"/>
              <a:ext cx="3871037" cy="31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74879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kern="1200" dirty="0" smtClean="0"/>
                <a:t>2013</a:t>
              </a:r>
              <a:endParaRPr lang="pt-BR" sz="2200" kern="1200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595121" y="2126478"/>
            <a:ext cx="1891280" cy="3871037"/>
            <a:chOff x="363475" y="751620"/>
            <a:chExt cx="1552464" cy="3871037"/>
          </a:xfrm>
        </p:grpSpPr>
        <p:sp>
          <p:nvSpPr>
            <p:cNvPr id="68" name="Retângulo 67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tângulo 68"/>
            <p:cNvSpPr/>
            <p:nvPr/>
          </p:nvSpPr>
          <p:spPr>
            <a:xfrm>
              <a:off x="363475" y="751620"/>
              <a:ext cx="1552464" cy="3871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274879" rIns="128016" bIns="128016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b="1" dirty="0">
                  <a:solidFill>
                    <a:schemeClr val="accent1"/>
                  </a:solidFill>
                </a:rPr>
                <a:t>Equipamentos para </a:t>
              </a:r>
              <a:r>
                <a:rPr lang="pt-BR" sz="1300" b="1" dirty="0" err="1">
                  <a:solidFill>
                    <a:schemeClr val="accent1"/>
                  </a:solidFill>
                </a:rPr>
                <a:t>Smart</a:t>
              </a:r>
              <a:r>
                <a:rPr lang="pt-BR" sz="1300" b="1" dirty="0">
                  <a:solidFill>
                    <a:schemeClr val="accent1"/>
                  </a:solidFill>
                </a:rPr>
                <a:t> </a:t>
              </a:r>
              <a:r>
                <a:rPr lang="pt-BR" sz="1300" b="1" dirty="0" smtClean="0">
                  <a:solidFill>
                    <a:schemeClr val="accent1"/>
                  </a:solidFill>
                </a:rPr>
                <a:t>Grids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 smtClean="0"/>
                <a:t>Planta piloto de geração </a:t>
              </a:r>
              <a:r>
                <a:rPr lang="pt-BR" sz="1300" dirty="0" err="1" smtClean="0"/>
                <a:t>heliotérmica</a:t>
              </a:r>
              <a:r>
                <a:rPr lang="pt-BR" sz="1300" dirty="0" smtClean="0"/>
                <a:t> na região semiárido do Brasil;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/>
                <a:t>Pilotos de energia </a:t>
              </a:r>
              <a:r>
                <a:rPr lang="pt-BR" sz="1300" dirty="0" err="1"/>
                <a:t>maremotriz</a:t>
              </a:r>
              <a:r>
                <a:rPr lang="pt-BR" sz="1300" dirty="0"/>
                <a:t>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/>
                <a:t>Transmissão em </a:t>
              </a:r>
              <a:r>
                <a:rPr lang="pt-BR" sz="1300" dirty="0" err="1"/>
                <a:t>Ultra-Alta</a:t>
              </a:r>
              <a:r>
                <a:rPr lang="pt-BR" sz="1300" dirty="0"/>
                <a:t> Tensão;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300" dirty="0"/>
                <a:t>Geração de Piloto de Energia Solar Fotovoltaica;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300" dirty="0"/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300" kern="1200" dirty="0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330697" y="1715068"/>
            <a:ext cx="623347" cy="62334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tângulo 28"/>
          <p:cNvSpPr/>
          <p:nvPr/>
        </p:nvSpPr>
        <p:spPr>
          <a:xfrm>
            <a:off x="3283447" y="1698421"/>
            <a:ext cx="623347" cy="62334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tângulo 29"/>
          <p:cNvSpPr/>
          <p:nvPr/>
        </p:nvSpPr>
        <p:spPr>
          <a:xfrm>
            <a:off x="6300980" y="1698419"/>
            <a:ext cx="623347" cy="62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33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1" y="1529476"/>
            <a:ext cx="2869100" cy="19217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 – </a:t>
            </a:r>
            <a:r>
              <a:rPr lang="pt-BR" dirty="0" err="1" smtClean="0"/>
              <a:t>Smart</a:t>
            </a:r>
            <a:r>
              <a:rPr lang="pt-BR" dirty="0" smtClean="0"/>
              <a:t> Grid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1" y="3740450"/>
            <a:ext cx="2797178" cy="15983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25" y="2639680"/>
            <a:ext cx="1317126" cy="17777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03" y="3835938"/>
            <a:ext cx="2925656" cy="13647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37" y="2024803"/>
            <a:ext cx="2387438" cy="9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Elétrica – Dados</a:t>
            </a:r>
            <a:endParaRPr lang="pt-BR" dirty="0"/>
          </a:p>
        </p:txBody>
      </p:sp>
      <p:sp>
        <p:nvSpPr>
          <p:cNvPr id="18" name="CaixaDeTexto 1"/>
          <p:cNvSpPr txBox="1"/>
          <p:nvPr/>
        </p:nvSpPr>
        <p:spPr>
          <a:xfrm>
            <a:off x="6949980" y="3912450"/>
            <a:ext cx="1067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0" dirty="0" smtClean="0">
                <a:solidFill>
                  <a:schemeClr val="tx1"/>
                </a:solidFill>
                <a:cs typeface="Tahoma"/>
              </a:rPr>
              <a:t>Em Contratação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20021" y="4008695"/>
            <a:ext cx="64294" cy="62039"/>
          </a:xfrm>
          <a:prstGeom prst="rect">
            <a:avLst/>
          </a:prstGeom>
          <a:solidFill>
            <a:srgbClr val="00B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753444"/>
              </p:ext>
            </p:extLst>
          </p:nvPr>
        </p:nvGraphicFramePr>
        <p:xfrm>
          <a:off x="1119187" y="1092993"/>
          <a:ext cx="7000875" cy="48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1"/>
          <p:cNvSpPr txBox="1"/>
          <p:nvPr/>
        </p:nvSpPr>
        <p:spPr>
          <a:xfrm>
            <a:off x="6940455" y="4115184"/>
            <a:ext cx="1460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cs typeface="Tahoma"/>
              </a:rPr>
              <a:t>Previsto Inova Energia (Não-Reembolsável)</a:t>
            </a:r>
            <a:endParaRPr lang="pt-BR" sz="1000" b="0" dirty="0" smtClean="0">
              <a:solidFill>
                <a:schemeClr val="tx1"/>
              </a:solidFill>
              <a:cs typeface="Tahoma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20021" y="4211429"/>
            <a:ext cx="64294" cy="620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23272" y="3039026"/>
            <a:ext cx="208472" cy="1920288"/>
          </a:xfrm>
          <a:prstGeom prst="rect">
            <a:avLst/>
          </a:prstGeom>
          <a:solidFill>
            <a:srgbClr val="00B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43646" y="5305425"/>
            <a:ext cx="203710" cy="311114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292600" y="3149600"/>
            <a:ext cx="100330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Criação DENE</a:t>
            </a:r>
            <a:endParaRPr lang="pt-BR" sz="1000" dirty="0"/>
          </a:p>
        </p:txBody>
      </p:sp>
      <p:sp>
        <p:nvSpPr>
          <p:cNvPr id="8" name="Seta para baixo 7"/>
          <p:cNvSpPr/>
          <p:nvPr/>
        </p:nvSpPr>
        <p:spPr>
          <a:xfrm>
            <a:off x="4692650" y="3416300"/>
            <a:ext cx="203200" cy="241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798684" y="2457450"/>
            <a:ext cx="1066119" cy="196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Até Maio/2014</a:t>
            </a:r>
            <a:endParaRPr lang="pt-BR" sz="1000" dirty="0"/>
          </a:p>
        </p:txBody>
      </p:sp>
      <p:sp>
        <p:nvSpPr>
          <p:cNvPr id="15" name="Seta para baixo 14"/>
          <p:cNvSpPr/>
          <p:nvPr/>
        </p:nvSpPr>
        <p:spPr>
          <a:xfrm>
            <a:off x="6242046" y="2730500"/>
            <a:ext cx="203200" cy="241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6864803" y="5318116"/>
            <a:ext cx="317500" cy="285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360782" y="5136343"/>
            <a:ext cx="1395868" cy="649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+ 40 milhões em 2014</a:t>
            </a:r>
          </a:p>
          <a:p>
            <a:pPr algn="ctr"/>
            <a:r>
              <a:rPr lang="pt-BR" sz="1000" dirty="0" smtClean="0"/>
              <a:t>+ 100 milhões no próximo biênio (2015/2016)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694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  <p:bldP spid="1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Linha de Ação Inovação Pioneira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1033297"/>
            <a:ext cx="4062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tecnologias de geração de energia renovável, incluindo energia de marés e geotérmicas;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tecnologias para baterias e capacitores;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de componentes para </a:t>
            </a:r>
            <a:r>
              <a:rPr lang="pt-BR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aerogeradores</a:t>
            </a: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atualmente são importados;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aerogeradores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potência superior a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3MW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bem como geradores para geração distribuída;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de 1 parque solar fotovoltaico, de até 30MW;</a:t>
            </a: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60" y="1162050"/>
            <a:ext cx="3704770" cy="2205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76" y="3842564"/>
            <a:ext cx="3604754" cy="2403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0" y="2610697"/>
            <a:ext cx="7714237" cy="2357247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898C8F"/>
                </a:solidFill>
              </a:rPr>
              <a:t>A </a:t>
            </a:r>
            <a:r>
              <a:rPr lang="en-US" sz="2800" dirty="0" err="1" smtClean="0">
                <a:solidFill>
                  <a:srgbClr val="898C8F"/>
                </a:solidFill>
              </a:rPr>
              <a:t>Atuação</a:t>
            </a:r>
            <a:r>
              <a:rPr lang="en-US" sz="2800" dirty="0" smtClean="0">
                <a:solidFill>
                  <a:srgbClr val="898C8F"/>
                </a:solidFill>
              </a:rPr>
              <a:t> da </a:t>
            </a:r>
            <a:r>
              <a:rPr lang="en-US" sz="2800" dirty="0" err="1" smtClean="0">
                <a:solidFill>
                  <a:srgbClr val="898C8F"/>
                </a:solidFill>
              </a:rPr>
              <a:t>Finep</a:t>
            </a:r>
            <a:r>
              <a:rPr lang="en-US" sz="2800" dirty="0" smtClean="0">
                <a:solidFill>
                  <a:srgbClr val="898C8F"/>
                </a:solidFill>
              </a:rPr>
              <a:t> </a:t>
            </a:r>
            <a:r>
              <a:rPr lang="en-US" sz="2800" dirty="0" err="1" smtClean="0">
                <a:solidFill>
                  <a:srgbClr val="898C8F"/>
                </a:solidFill>
              </a:rPr>
              <a:t>em</a:t>
            </a:r>
            <a:r>
              <a:rPr lang="en-US" sz="2800" dirty="0" smtClean="0">
                <a:solidFill>
                  <a:srgbClr val="898C8F"/>
                </a:solidFill>
              </a:rPr>
              <a:t> Energia e </a:t>
            </a:r>
            <a:r>
              <a:rPr lang="en-US" sz="2800" dirty="0" err="1" smtClean="0">
                <a:solidFill>
                  <a:srgbClr val="898C8F"/>
                </a:solidFill>
              </a:rPr>
              <a:t>Tecnologias</a:t>
            </a:r>
            <a:r>
              <a:rPr lang="en-US" sz="2800" dirty="0" smtClean="0">
                <a:solidFill>
                  <a:srgbClr val="898C8F"/>
                </a:solidFill>
              </a:rPr>
              <a:t> </a:t>
            </a:r>
            <a:r>
              <a:rPr lang="en-US" sz="2800" dirty="0" err="1" smtClean="0">
                <a:solidFill>
                  <a:srgbClr val="898C8F"/>
                </a:solidFill>
              </a:rPr>
              <a:t>Limpas</a:t>
            </a:r>
            <a:r>
              <a:rPr lang="en-US" sz="2800" dirty="0" smtClean="0">
                <a:solidFill>
                  <a:srgbClr val="898C8F"/>
                </a:solidFill>
              </a:rPr>
              <a:t> DENE</a:t>
            </a:r>
            <a:br>
              <a:rPr lang="en-US" sz="2800" dirty="0" smtClean="0">
                <a:solidFill>
                  <a:srgbClr val="898C8F"/>
                </a:solidFill>
              </a:rPr>
            </a:br>
            <a:r>
              <a:rPr lang="en-US" sz="2800" dirty="0">
                <a:solidFill>
                  <a:srgbClr val="898C8F"/>
                </a:solidFill>
              </a:rPr>
              <a:t/>
            </a:r>
            <a:br>
              <a:rPr lang="en-US" sz="2800" dirty="0">
                <a:solidFill>
                  <a:srgbClr val="898C8F"/>
                </a:solidFill>
              </a:rPr>
            </a:br>
            <a:endParaRPr lang="en-US" sz="2800" dirty="0">
              <a:solidFill>
                <a:srgbClr val="898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de Ação Inovação Pioneira</a:t>
            </a: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29377241"/>
              </p:ext>
            </p:extLst>
          </p:nvPr>
        </p:nvGraphicFramePr>
        <p:xfrm>
          <a:off x="5496913" y="1077362"/>
          <a:ext cx="3529394" cy="520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419600" y="1143789"/>
            <a:ext cx="4429638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de 1 parque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heliotérmico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até 30MW;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de 1 modelo de negócios de geração distribuída, de até 30MW;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de cadeia produtiva para energia solar;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de equipamentos ainda não produzidos no Brasil para redes elétricas inteligentes (medidores inteligentes, transformadores inteligentes, sensores, sistema de comunicação, </a:t>
            </a:r>
            <a:r>
              <a:rPr lang="pt-BR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 smtClean="0">
              <a:solidFill>
                <a:schemeClr val="bg2"/>
              </a:solidFill>
              <a:latin typeface="Tahoma"/>
              <a:cs typeface="Tahom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61" y="1173032"/>
            <a:ext cx="3996958" cy="2055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942" y="3724355"/>
            <a:ext cx="3996958" cy="255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25" y="900946"/>
            <a:ext cx="3309975" cy="31709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 – Minas Gerais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2" y="2645772"/>
            <a:ext cx="1323473" cy="7858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5" y="1757485"/>
            <a:ext cx="1949655" cy="48132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79" y="2721501"/>
            <a:ext cx="1942826" cy="5838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45" y="2629799"/>
            <a:ext cx="1505642" cy="7353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55" y="1409433"/>
            <a:ext cx="1983032" cy="117742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64142" y="1077362"/>
            <a:ext cx="707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Principais empresas </a:t>
            </a: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sediadas em Minas </a:t>
            </a: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na área de Energia:</a:t>
            </a:r>
            <a:endParaRPr lang="pt-BR" b="1" spc="-15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7735" y="3639587"/>
            <a:ext cx="580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Outras empresas </a:t>
            </a: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sediadas em Minas e já apoiadas</a:t>
            </a:r>
            <a:br>
              <a:rPr lang="pt-BR" b="1" spc="-150" dirty="0" smtClean="0">
                <a:latin typeface="Verdana" pitchFamily="34" charset="0"/>
                <a:cs typeface="Times New Roman" pitchFamily="18" charset="0"/>
              </a:rPr>
            </a:b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pela FINEP com projetos de outros setores:</a:t>
            </a:r>
            <a:endParaRPr lang="pt-BR" b="1" spc="-15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9" y="4584331"/>
            <a:ext cx="1829475" cy="6008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62" y="5460069"/>
            <a:ext cx="1354658" cy="6773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56" y="4152900"/>
            <a:ext cx="1313154" cy="131315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20" y="4401483"/>
            <a:ext cx="970887" cy="96657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68" y="5368054"/>
            <a:ext cx="1438350" cy="7191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07" y="5500691"/>
            <a:ext cx="986898" cy="6367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23" y="4540241"/>
            <a:ext cx="1763952" cy="53847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80" y="102750"/>
            <a:ext cx="955820" cy="6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8325" y="3870151"/>
            <a:ext cx="7165975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>
          <a:xfrm>
            <a:off x="614364" y="1574800"/>
            <a:ext cx="6729412" cy="2778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FINEP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Departamento de Energia e Tecnologias Limpas – DENE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Programas Setoriais – Inova Energia</a:t>
            </a:r>
          </a:p>
        </p:txBody>
      </p:sp>
    </p:spTree>
    <p:extLst>
      <p:ext uri="{BB962C8B-B14F-4D97-AF65-F5344CB8AC3E}">
        <p14:creationId xmlns:p14="http://schemas.microsoft.com/office/powerpoint/2010/main" val="2053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360" y="219073"/>
            <a:ext cx="8229600" cy="513583"/>
          </a:xfrm>
        </p:spPr>
        <p:txBody>
          <a:bodyPr/>
          <a:lstStyle/>
          <a:p>
            <a:r>
              <a:rPr lang="pt-BR" sz="2400" dirty="0" smtClean="0"/>
              <a:t>O Inova Energia é parte do Plano Inova Empresa</a:t>
            </a:r>
            <a:endParaRPr lang="pt-BR" sz="24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2990522"/>
              </p:ext>
            </p:extLst>
          </p:nvPr>
        </p:nvGraphicFramePr>
        <p:xfrm>
          <a:off x="5496913" y="1077362"/>
          <a:ext cx="3529394" cy="520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ector angulado 6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3875088" y="309563"/>
            <a:ext cx="584200" cy="53276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6" descr="2012-11-08 - Logotipo Inova Energ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9"/>
          <a:stretch>
            <a:fillRect/>
          </a:stretch>
        </p:blipFill>
        <p:spPr bwMode="auto">
          <a:xfrm>
            <a:off x="2484438" y="5172075"/>
            <a:ext cx="2640012" cy="1058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angulado 6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1616076" y="2568575"/>
            <a:ext cx="584200" cy="8096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17938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>
            <a:lvl1pPr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pt-BR" sz="1400" dirty="0">
                <a:solidFill>
                  <a:srgbClr val="161645"/>
                </a:solidFill>
              </a:rPr>
              <a:t>Cadeia Agropecuária</a:t>
            </a:r>
          </a:p>
        </p:txBody>
      </p:sp>
      <p:cxnSp>
        <p:nvCxnSpPr>
          <p:cNvPr id="14" name="Conector angulado 6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4627563" y="-442912"/>
            <a:ext cx="584200" cy="6832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angulado 6"/>
          <p:cNvCxnSpPr>
            <a:cxnSpLocks noChangeShapeType="1"/>
            <a:stCxn id="17" idx="2"/>
          </p:cNvCxnSpPr>
          <p:nvPr/>
        </p:nvCxnSpPr>
        <p:spPr bwMode="auto">
          <a:xfrm rot="5400000">
            <a:off x="863601" y="2625725"/>
            <a:ext cx="584200" cy="695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8" descr="http://www.inovasc.org.br/wp-content/uploads/2013/03/inova_empres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11491"/>
          <a:stretch>
            <a:fillRect/>
          </a:stretch>
        </p:blipFill>
        <p:spPr bwMode="auto">
          <a:xfrm>
            <a:off x="468313" y="1052513"/>
            <a:ext cx="20716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2492375" y="5218113"/>
            <a:ext cx="2709863" cy="10906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anchor="ctr"/>
          <a:lstStyle/>
          <a:p>
            <a:endParaRPr lang="pt-BR" sz="1400">
              <a:solidFill>
                <a:srgbClr val="161645"/>
              </a:solidFill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168494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>
            <a:lvl1pPr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pt-BR" sz="1400">
                <a:solidFill>
                  <a:srgbClr val="161645"/>
                </a:solidFill>
              </a:rPr>
              <a:t>Petróleo e Gás</a:t>
            </a: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319050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pt-BR" sz="1400" b="1">
                <a:solidFill>
                  <a:srgbClr val="161645"/>
                </a:solidFill>
              </a:rPr>
              <a:t>Energia</a:t>
            </a:r>
          </a:p>
        </p:txBody>
      </p:sp>
      <p:cxnSp>
        <p:nvCxnSpPr>
          <p:cNvPr id="21" name="Conector de seta reta 5"/>
          <p:cNvCxnSpPr>
            <a:cxnSpLocks noChangeShapeType="1"/>
            <a:endCxn id="11" idx="0"/>
          </p:cNvCxnSpPr>
          <p:nvPr/>
        </p:nvCxnSpPr>
        <p:spPr bwMode="auto">
          <a:xfrm flipH="1">
            <a:off x="3803650" y="3933825"/>
            <a:ext cx="15875" cy="12382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620162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>
            <a:lvl1pPr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pt-BR" sz="1400">
                <a:solidFill>
                  <a:srgbClr val="161645"/>
                </a:solidFill>
              </a:rPr>
              <a:t>Complexo da Saúde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770718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pt-BR" sz="1400" b="1">
                <a:solidFill>
                  <a:srgbClr val="161645"/>
                </a:solidFill>
              </a:rPr>
              <a:t>Complexo Aeroespacial e Defesa</a:t>
            </a: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4696068" y="3264718"/>
            <a:ext cx="1257300" cy="668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pt-BR" sz="1400" b="1">
                <a:solidFill>
                  <a:srgbClr val="161645"/>
                </a:solidFill>
              </a:rPr>
              <a:t>TICs</a:t>
            </a:r>
          </a:p>
        </p:txBody>
      </p:sp>
      <p:cxnSp>
        <p:nvCxnSpPr>
          <p:cNvPr id="25" name="Conector angulado 6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2369344" y="1815307"/>
            <a:ext cx="584200" cy="23161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angulado 6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3121819" y="1062832"/>
            <a:ext cx="584200" cy="38211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4" descr="inova petr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" t="7390" r="806" b="14500"/>
          <a:stretch/>
        </p:blipFill>
        <p:spPr bwMode="auto">
          <a:xfrm>
            <a:off x="1691680" y="3971148"/>
            <a:ext cx="1135063" cy="58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66319"/>
            <a:ext cx="1174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9043" y="3933056"/>
            <a:ext cx="872568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518814" y="4454240"/>
            <a:ext cx="606425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161645"/>
                </a:solidFill>
              </a:rPr>
              <a:t>PAISS</a:t>
            </a:r>
            <a:endParaRPr lang="pt-BR" sz="1400" dirty="0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220072" y="4509120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400">
                <a:solidFill>
                  <a:srgbClr val="161645"/>
                </a:solidFill>
              </a:rPr>
              <a:t>TI Maior</a:t>
            </a:r>
            <a:endParaRPr lang="pt-BR" sz="1400"/>
          </a:p>
        </p:txBody>
      </p:sp>
      <p:pic>
        <p:nvPicPr>
          <p:cNvPr id="32" name="Imagem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4037" r="3581" b="15527"/>
          <a:stretch>
            <a:fillRect/>
          </a:stretch>
        </p:blipFill>
        <p:spPr bwMode="auto">
          <a:xfrm>
            <a:off x="6228184" y="4012352"/>
            <a:ext cx="1227985" cy="56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90735"/>
            <a:ext cx="1292870" cy="59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7" y="4030990"/>
            <a:ext cx="968375" cy="4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Espaço Reservado para Conteúdo 5"/>
          <p:cNvSpPr txBox="1">
            <a:spLocks/>
          </p:cNvSpPr>
          <p:nvPr/>
        </p:nvSpPr>
        <p:spPr>
          <a:xfrm>
            <a:off x="2691259" y="1052512"/>
            <a:ext cx="5985197" cy="180042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20000"/>
              </a:spcAft>
              <a:buClr>
                <a:srgbClr val="800000"/>
              </a:buClr>
              <a:buFont typeface="Arial"/>
              <a:buChar char="§"/>
            </a:pPr>
            <a:r>
              <a:rPr lang="pt-BR" sz="1600" dirty="0" smtClean="0">
                <a:cs typeface="ＭＳ Ｐゴシック" charset="0"/>
              </a:rPr>
              <a:t>Focos: inovação, produtividade e competitividade brasileira</a:t>
            </a:r>
          </a:p>
          <a:p>
            <a:pPr marL="177800" indent="-17780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20000"/>
              </a:spcAft>
              <a:buClr>
                <a:srgbClr val="800000"/>
              </a:buClr>
              <a:buFont typeface="Arial"/>
              <a:buChar char="§"/>
            </a:pPr>
            <a:r>
              <a:rPr lang="pt-BR" sz="1600" dirty="0" smtClean="0">
                <a:cs typeface="ＭＳ Ｐゴシック" charset="0"/>
              </a:rPr>
              <a:t>Objetivos:</a:t>
            </a:r>
          </a:p>
          <a:p>
            <a:pPr marL="546100" lvl="1" eaLnBrk="0" fontAlgn="base" hangingPunct="0"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ð"/>
            </a:pPr>
            <a:r>
              <a:rPr lang="pt-BR" sz="1600" dirty="0" smtClean="0"/>
              <a:t>Ampliar investimento e apoio a projetos de risco tecnológico</a:t>
            </a:r>
          </a:p>
          <a:p>
            <a:pPr marL="546100" lvl="1" eaLnBrk="0" fontAlgn="base" hangingPunct="0"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ð"/>
            </a:pPr>
            <a:r>
              <a:rPr lang="pt-BR" sz="1600" dirty="0" smtClean="0"/>
              <a:t>Fortalecer relações entre empresas, </a:t>
            </a:r>
            <a:r>
              <a:rPr lang="pt-BR" sz="1600" dirty="0" err="1" smtClean="0"/>
              <a:t>ICTs</a:t>
            </a:r>
            <a:r>
              <a:rPr lang="pt-BR" sz="1600" dirty="0" smtClean="0"/>
              <a:t> e setor público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405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1" y="927964"/>
            <a:ext cx="3451211" cy="14875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92" y="2962330"/>
            <a:ext cx="2039062" cy="12867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8" y="4570654"/>
            <a:ext cx="2773199" cy="17430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49" y="4570654"/>
            <a:ext cx="2991116" cy="17430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16197" y="113588"/>
            <a:ext cx="7610475" cy="630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defRPr/>
            </a:pPr>
            <a:r>
              <a:rPr lang="pt-BR" sz="2800" dirty="0" smtClean="0"/>
              <a:t>Inova Energia – Linhas Temáticas</a:t>
            </a:r>
            <a:endParaRPr lang="pt-BR" sz="27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7109201"/>
              </p:ext>
            </p:extLst>
          </p:nvPr>
        </p:nvGraphicFramePr>
        <p:xfrm>
          <a:off x="1131063" y="1190625"/>
          <a:ext cx="7380110" cy="492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tângulo 14"/>
          <p:cNvSpPr/>
          <p:nvPr/>
        </p:nvSpPr>
        <p:spPr>
          <a:xfrm>
            <a:off x="70141" y="1126996"/>
            <a:ext cx="247467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pt-B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Linhas Temáticas</a:t>
            </a:r>
            <a:endParaRPr lang="pt-BR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5360" y="-116696"/>
            <a:ext cx="8229600" cy="887454"/>
          </a:xfrm>
        </p:spPr>
        <p:txBody>
          <a:bodyPr/>
          <a:lstStyle/>
          <a:p>
            <a:r>
              <a:rPr lang="pt-BR" dirty="0" smtClean="0"/>
              <a:t>Inova Energia - Objetivos</a:t>
            </a: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18576"/>
            <a:ext cx="8167416" cy="5020299"/>
          </a:xfrm>
        </p:spPr>
        <p:txBody>
          <a:bodyPr>
            <a:noAutofit/>
          </a:bodyPr>
          <a:lstStyle/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accent6"/>
                </a:solidFill>
              </a:rPr>
              <a:t>Estabelecer parcerias </a:t>
            </a:r>
            <a:r>
              <a:rPr lang="pt-BR" sz="1600" dirty="0" smtClean="0">
                <a:solidFill>
                  <a:schemeClr val="accent6"/>
                </a:solidFill>
              </a:rPr>
              <a:t>em projetos </a:t>
            </a:r>
            <a:r>
              <a:rPr lang="pt-BR" sz="1600" b="1" dirty="0" smtClean="0">
                <a:solidFill>
                  <a:schemeClr val="accent6"/>
                </a:solidFill>
              </a:rPr>
              <a:t>de inovação </a:t>
            </a:r>
            <a:r>
              <a:rPr lang="pt-BR" sz="1600" b="0" dirty="0" smtClean="0">
                <a:solidFill>
                  <a:schemeClr val="accent6"/>
                </a:solidFill>
              </a:rPr>
              <a:t>em energia</a:t>
            </a: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600" b="0" dirty="0" smtClean="0">
              <a:solidFill>
                <a:schemeClr val="accent6"/>
              </a:solidFill>
            </a:endParaRP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accent6"/>
                </a:solidFill>
              </a:rPr>
              <a:t>Utilizar um canal unificado </a:t>
            </a:r>
            <a:r>
              <a:rPr lang="pt-BR" sz="1600" b="0" dirty="0" smtClean="0">
                <a:solidFill>
                  <a:schemeClr val="accent6"/>
                </a:solidFill>
              </a:rPr>
              <a:t>para </a:t>
            </a:r>
            <a:r>
              <a:rPr lang="pt-BR" sz="1600" dirty="0" smtClean="0">
                <a:solidFill>
                  <a:schemeClr val="accent6"/>
                </a:solidFill>
              </a:rPr>
              <a:t>acessar os melhores instrumentos financeiros disponíveis para inovação</a:t>
            </a:r>
            <a:r>
              <a:rPr lang="pt-BR" sz="1600" b="0" dirty="0" smtClean="0">
                <a:solidFill>
                  <a:schemeClr val="accent6"/>
                </a:solidFill>
              </a:rPr>
              <a:t>, incluindo os instrumentos não reembolsáveis da Finep e BNDES</a:t>
            </a: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600" b="0" dirty="0" smtClean="0">
              <a:solidFill>
                <a:schemeClr val="accent6"/>
              </a:solidFill>
            </a:endParaRP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accent6"/>
                </a:solidFill>
              </a:rPr>
              <a:t>Desenvolver projetos de maior risco </a:t>
            </a:r>
            <a:r>
              <a:rPr lang="pt-BR" sz="1600" dirty="0" smtClean="0">
                <a:solidFill>
                  <a:schemeClr val="accent6"/>
                </a:solidFill>
              </a:rPr>
              <a:t>tecnológico/mercado</a:t>
            </a: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6"/>
              </a:solidFill>
            </a:endParaRP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b="0" dirty="0" smtClean="0">
                <a:solidFill>
                  <a:schemeClr val="accent6"/>
                </a:solidFill>
              </a:rPr>
              <a:t>Proporcionar </a:t>
            </a:r>
            <a:r>
              <a:rPr lang="pt-BR" sz="1600" b="1" dirty="0" smtClean="0">
                <a:solidFill>
                  <a:schemeClr val="accent6"/>
                </a:solidFill>
              </a:rPr>
              <a:t>visibilidade aos projetos,</a:t>
            </a:r>
            <a:r>
              <a:rPr lang="pt-BR" sz="1600" b="0" dirty="0" smtClean="0">
                <a:solidFill>
                  <a:schemeClr val="accent6"/>
                </a:solidFill>
              </a:rPr>
              <a:t> em nível nacional</a:t>
            </a: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6"/>
              </a:solidFill>
            </a:endParaRP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6"/>
                </a:solidFill>
              </a:rPr>
              <a:t>Disponibilizar </a:t>
            </a:r>
            <a:r>
              <a:rPr lang="pt-BR" sz="1600" b="1" dirty="0" smtClean="0">
                <a:solidFill>
                  <a:schemeClr val="accent6"/>
                </a:solidFill>
              </a:rPr>
              <a:t>recursos obrigatórios em P&amp;D </a:t>
            </a:r>
            <a:r>
              <a:rPr lang="pt-BR" sz="1600" dirty="0" smtClean="0">
                <a:solidFill>
                  <a:schemeClr val="accent6"/>
                </a:solidFill>
              </a:rPr>
              <a:t>da Aneel</a:t>
            </a:r>
            <a:r>
              <a:rPr lang="pt-BR" sz="1600" b="0" dirty="0" smtClean="0">
                <a:solidFill>
                  <a:schemeClr val="accent6"/>
                </a:solidFill>
              </a:rPr>
              <a:t>, em parceria com projetos promissores</a:t>
            </a: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6"/>
              </a:solidFill>
            </a:endParaRPr>
          </a:p>
          <a:p>
            <a:pPr defTabSz="7620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b="0" dirty="0" smtClean="0">
                <a:solidFill>
                  <a:schemeClr val="accent6"/>
                </a:solidFill>
              </a:rPr>
              <a:t>200 milhões de recursos </a:t>
            </a:r>
            <a:r>
              <a:rPr lang="pt-BR" sz="1600" b="1" dirty="0" smtClean="0">
                <a:solidFill>
                  <a:schemeClr val="accent6"/>
                </a:solidFill>
              </a:rPr>
              <a:t>Não-Reembolsáveis</a:t>
            </a:r>
            <a:r>
              <a:rPr lang="pt-BR" sz="1600" b="0" dirty="0" smtClean="0">
                <a:solidFill>
                  <a:schemeClr val="accent6"/>
                </a:solidFill>
              </a:rPr>
              <a:t>;</a:t>
            </a:r>
          </a:p>
          <a:p>
            <a:pPr marL="0" indent="0" defTabSz="762000" eaLnBrk="1" hangingPunct="1">
              <a:lnSpc>
                <a:spcPct val="120000"/>
              </a:lnSpc>
              <a:buNone/>
            </a:pPr>
            <a:r>
              <a:rPr lang="pt-BR" sz="1600" dirty="0" smtClean="0">
                <a:solidFill>
                  <a:schemeClr val="accent6"/>
                </a:solidFill>
              </a:rPr>
              <a:t>       Total de recursos: </a:t>
            </a:r>
            <a:r>
              <a:rPr lang="pt-BR" sz="1600" b="1" dirty="0" smtClean="0">
                <a:solidFill>
                  <a:schemeClr val="accent6"/>
                </a:solidFill>
              </a:rPr>
              <a:t>3 bilhões</a:t>
            </a:r>
          </a:p>
        </p:txBody>
      </p:sp>
    </p:spTree>
    <p:extLst>
      <p:ext uri="{BB962C8B-B14F-4D97-AF65-F5344CB8AC3E}">
        <p14:creationId xmlns:p14="http://schemas.microsoft.com/office/powerpoint/2010/main" val="29744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62856"/>
            <a:ext cx="7772400" cy="437594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Resultados do Inova Energia (lançado em Jan/13)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16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600" b="1" dirty="0" smtClean="0">
                <a:solidFill>
                  <a:srgbClr val="003399"/>
                </a:solidFill>
                <a:latin typeface="Calibri" pitchFamily="34" charset="0"/>
              </a:rPr>
              <a:t>Ampla participação do setor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altLang="pt-BR" sz="1400" b="1" dirty="0" smtClean="0">
                <a:latin typeface="Calibri" pitchFamily="34" charset="0"/>
              </a:rPr>
              <a:t>166 empresas líderes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altLang="pt-BR" sz="1400" b="1" dirty="0" smtClean="0">
                <a:latin typeface="Calibri" pitchFamily="34" charset="0"/>
              </a:rPr>
              <a:t>144 empresas parceiras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altLang="pt-BR" sz="1400" b="1" dirty="0" smtClean="0">
                <a:latin typeface="Calibri" pitchFamily="34" charset="0"/>
              </a:rPr>
              <a:t>118 Planos de Negócio aprovados</a:t>
            </a:r>
            <a:endParaRPr lang="pt-BR" altLang="pt-BR" sz="1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7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600" b="1" dirty="0" smtClean="0">
                <a:solidFill>
                  <a:srgbClr val="003399"/>
                </a:solidFill>
                <a:latin typeface="Calibri" pitchFamily="34" charset="0"/>
              </a:rPr>
              <a:t>Cooperação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pt-BR" altLang="pt-BR" sz="1400" b="1" dirty="0" smtClean="0">
                <a:latin typeface="Calibri" pitchFamily="34" charset="0"/>
              </a:rPr>
              <a:t>63 </a:t>
            </a:r>
            <a:r>
              <a:rPr lang="pt-BR" altLang="pt-BR" sz="1400" b="1" dirty="0" err="1">
                <a:latin typeface="Calibri" pitchFamily="34" charset="0"/>
              </a:rPr>
              <a:t>ICTs</a:t>
            </a:r>
            <a:r>
              <a:rPr lang="pt-BR" altLang="pt-BR" sz="1400" b="1" dirty="0">
                <a:latin typeface="Calibri" pitchFamily="34" charset="0"/>
              </a:rPr>
              <a:t> </a:t>
            </a:r>
            <a:r>
              <a:rPr lang="pt-BR" altLang="pt-BR" sz="1400" b="1" dirty="0" smtClean="0">
                <a:latin typeface="Calibri" pitchFamily="34" charset="0"/>
              </a:rPr>
              <a:t>envolvidas</a:t>
            </a:r>
            <a:endParaRPr lang="pt-BR" altLang="pt-BR" sz="1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7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600" b="1" dirty="0" smtClean="0">
                <a:solidFill>
                  <a:srgbClr val="FF0000"/>
                </a:solidFill>
                <a:latin typeface="Calibri" pitchFamily="34" charset="0"/>
              </a:rPr>
              <a:t>Novas plantas demonstrativas/industriais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1400" b="1" dirty="0">
                <a:solidFill>
                  <a:srgbClr val="FF0000"/>
                </a:solidFill>
                <a:latin typeface="Calibri" pitchFamily="34" charset="0"/>
              </a:rPr>
              <a:t>Início de produção em escala comercial </a:t>
            </a:r>
          </a:p>
          <a:p>
            <a:pPr marL="457200" lvl="1" indent="0">
              <a:buNone/>
            </a:pPr>
            <a:r>
              <a:rPr lang="pt-BR" altLang="pt-BR" sz="1400" b="1" dirty="0" smtClean="0">
                <a:solidFill>
                  <a:srgbClr val="FF0000"/>
                </a:solidFill>
                <a:latin typeface="Calibri" pitchFamily="34" charset="0"/>
              </a:rPr>
              <a:t>em </a:t>
            </a:r>
            <a:r>
              <a:rPr lang="pt-BR" altLang="pt-BR" sz="1400" b="1" dirty="0">
                <a:solidFill>
                  <a:srgbClr val="FF0000"/>
                </a:solidFill>
                <a:latin typeface="Calibri" pitchFamily="34" charset="0"/>
              </a:rPr>
              <a:t>2014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600" b="1" dirty="0" smtClean="0">
                <a:solidFill>
                  <a:srgbClr val="FF0000"/>
                </a:solidFill>
                <a:latin typeface="Calibri" pitchFamily="34" charset="0"/>
              </a:rPr>
              <a:t> Aquisição de empresas de base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1600" b="1" dirty="0" smtClean="0">
                <a:solidFill>
                  <a:srgbClr val="FF0000"/>
                </a:solidFill>
                <a:latin typeface="Calibri" pitchFamily="34" charset="0"/>
              </a:rPr>
              <a:t>       tecnológica no exterior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16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8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700" dirty="0" smtClean="0">
              <a:latin typeface="Calibri" pitchFamily="34" charset="0"/>
            </a:endParaRPr>
          </a:p>
        </p:txBody>
      </p:sp>
      <p:sp>
        <p:nvSpPr>
          <p:cNvPr id="123" name="Text Box 1040"/>
          <p:cNvSpPr txBox="1">
            <a:spLocks noChangeArrowheads="1"/>
          </p:cNvSpPr>
          <p:nvPr/>
        </p:nvSpPr>
        <p:spPr bwMode="auto">
          <a:xfrm>
            <a:off x="8183667" y="3928557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 b="1" dirty="0">
                <a:solidFill>
                  <a:srgbClr val="002060"/>
                </a:solidFill>
              </a:rPr>
              <a:t>R$ </a:t>
            </a:r>
            <a:r>
              <a:rPr lang="pt-BR" altLang="pt-BR" sz="1200" b="1" dirty="0" smtClean="0">
                <a:solidFill>
                  <a:srgbClr val="002060"/>
                </a:solidFill>
              </a:rPr>
              <a:t>mil</a:t>
            </a:r>
            <a:endParaRPr lang="pt-BR" altLang="pt-BR" sz="1200" b="1" dirty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5360" y="-116696"/>
            <a:ext cx="8229600" cy="887454"/>
          </a:xfrm>
        </p:spPr>
        <p:txBody>
          <a:bodyPr/>
          <a:lstStyle/>
          <a:p>
            <a:r>
              <a:rPr lang="pt-BR" dirty="0" smtClean="0"/>
              <a:t>Energia – Inova Energia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04" y="4186103"/>
            <a:ext cx="5192963" cy="18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5360" y="-73966"/>
            <a:ext cx="8229600" cy="887454"/>
          </a:xfrm>
        </p:spPr>
        <p:txBody>
          <a:bodyPr/>
          <a:lstStyle/>
          <a:p>
            <a:r>
              <a:rPr lang="pt-BR" sz="2400" dirty="0" smtClean="0"/>
              <a:t>Linha 1 – Redes Elétricas inteligentes e Transmissão em </a:t>
            </a:r>
            <a:r>
              <a:rPr lang="pt-BR" sz="2400" dirty="0" err="1" smtClean="0"/>
              <a:t>Ultra-Alta</a:t>
            </a:r>
            <a:r>
              <a:rPr lang="pt-BR" sz="2400" dirty="0" smtClean="0"/>
              <a:t> Tensão  </a:t>
            </a:r>
            <a:endParaRPr lang="pt-BR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42269"/>
              </p:ext>
            </p:extLst>
          </p:nvPr>
        </p:nvGraphicFramePr>
        <p:xfrm>
          <a:off x="1404346" y="1117371"/>
          <a:ext cx="6096000" cy="1569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pt-BR" dirty="0" smtClean="0"/>
                        <a:t>Valores - Linha Temática 1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Subvenção Econômica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BNDES FUNTEC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Cooperativo ICT/ Empresa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P&amp;D ANEEL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Crédito FINEP*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Crédito BNDES*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69.983 (13)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34.912 (6)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73.826 (12)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532.702 (23)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535.002 (22)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Total</a:t>
                      </a:r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1.246.425 (37)</a:t>
                      </a:r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1040"/>
          <p:cNvSpPr txBox="1">
            <a:spLocks noChangeArrowheads="1"/>
          </p:cNvSpPr>
          <p:nvPr/>
        </p:nvSpPr>
        <p:spPr bwMode="auto">
          <a:xfrm>
            <a:off x="6577045" y="866723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200" b="1" dirty="0">
                <a:solidFill>
                  <a:srgbClr val="002060"/>
                </a:solidFill>
              </a:rPr>
              <a:t>R$ </a:t>
            </a:r>
            <a:r>
              <a:rPr lang="pt-BR" altLang="pt-BR" sz="1200" b="1" dirty="0" smtClean="0">
                <a:solidFill>
                  <a:srgbClr val="002060"/>
                </a:solidFill>
              </a:rPr>
              <a:t>mil</a:t>
            </a:r>
            <a:endParaRPr lang="pt-BR" altLang="pt-BR" sz="1200" b="1" dirty="0">
              <a:solidFill>
                <a:srgbClr val="002060"/>
              </a:solidFill>
            </a:endParaRPr>
          </a:p>
        </p:txBody>
      </p:sp>
      <p:sp>
        <p:nvSpPr>
          <p:cNvPr id="5" name="Text Box 1040"/>
          <p:cNvSpPr txBox="1">
            <a:spLocks noChangeArrowheads="1"/>
          </p:cNvSpPr>
          <p:nvPr/>
        </p:nvSpPr>
        <p:spPr bwMode="auto">
          <a:xfrm>
            <a:off x="3059390" y="2670463"/>
            <a:ext cx="4512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000" b="1" dirty="0" smtClean="0">
                <a:solidFill>
                  <a:srgbClr val="002060"/>
                </a:solidFill>
              </a:rPr>
              <a:t>* Crédito está com valor integral demandado, percentual de contrapartida será determinado pela análise de cada projeto</a:t>
            </a:r>
            <a:endParaRPr lang="pt-BR" altLang="pt-BR" sz="1000" b="1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71176" y="3187583"/>
            <a:ext cx="8328442" cy="30593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pt-BR" altLang="pt-BR" sz="1400" b="1" dirty="0">
                <a:solidFill>
                  <a:schemeClr val="bg1"/>
                </a:solidFill>
              </a:rPr>
              <a:t>Principais projetos:</a:t>
            </a: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 smtClean="0">
                <a:solidFill>
                  <a:schemeClr val="bg1"/>
                </a:solidFill>
              </a:rPr>
              <a:t>Equipamentos e softwares para </a:t>
            </a:r>
            <a:r>
              <a:rPr lang="pt-BR" altLang="pt-BR" sz="1400" b="1" dirty="0" err="1">
                <a:solidFill>
                  <a:schemeClr val="bg1"/>
                </a:solidFill>
              </a:rPr>
              <a:t>Smart</a:t>
            </a:r>
            <a:r>
              <a:rPr lang="pt-BR" altLang="pt-BR" sz="1400" b="1" dirty="0">
                <a:solidFill>
                  <a:schemeClr val="bg1"/>
                </a:solidFill>
              </a:rPr>
              <a:t> 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Grid</a:t>
            </a:r>
            <a:endParaRPr lang="pt-BR" altLang="pt-BR" sz="1400" b="1" dirty="0">
              <a:solidFill>
                <a:schemeClr val="bg1"/>
              </a:solidFill>
            </a:endParaRP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/>
                </a:solidFill>
              </a:rPr>
              <a:t>Medidores de 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energia atendendo demandas já regulamentadas pela ANEEL e outros testando diversas funcionalidades e tecnologias, em especial de telecomunicações;</a:t>
            </a:r>
            <a:endParaRPr lang="pt-BR" altLang="pt-BR" sz="1400" b="1" dirty="0">
              <a:solidFill>
                <a:schemeClr val="bg1"/>
              </a:solidFill>
            </a:endParaRP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/>
                </a:solidFill>
              </a:rPr>
              <a:t>Sistema de automação da 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distribuição com uso de sensores e algoritmos de decis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ão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;</a:t>
            </a:r>
            <a:endParaRPr lang="pt-BR" altLang="pt-BR" sz="1400" b="1" dirty="0">
              <a:solidFill>
                <a:schemeClr val="bg1"/>
              </a:solidFill>
            </a:endParaRP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/>
                </a:solidFill>
              </a:rPr>
              <a:t>Central inteligente 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com integração e gerenciamento de equipamentos </a:t>
            </a:r>
            <a:r>
              <a:rPr lang="pt-BR" altLang="pt-BR" sz="1400" b="1" dirty="0">
                <a:solidFill>
                  <a:schemeClr val="bg1"/>
                </a:solidFill>
              </a:rPr>
              <a:t>e </a:t>
            </a:r>
            <a:r>
              <a:rPr lang="pt-BR" altLang="pt-BR" sz="1400" b="1" dirty="0" smtClean="0">
                <a:solidFill>
                  <a:schemeClr val="bg1"/>
                </a:solidFill>
              </a:rPr>
              <a:t>sensores;</a:t>
            </a:r>
            <a:endParaRPr lang="pt-BR" altLang="pt-BR" sz="1400" b="1" dirty="0">
              <a:solidFill>
                <a:schemeClr val="bg1"/>
              </a:solidFill>
            </a:endParaRP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 smtClean="0">
                <a:solidFill>
                  <a:schemeClr val="bg1"/>
                </a:solidFill>
              </a:rPr>
              <a:t>Série </a:t>
            </a:r>
            <a:r>
              <a:rPr lang="pt-BR" altLang="pt-BR" sz="1400" b="1" dirty="0">
                <a:solidFill>
                  <a:schemeClr val="bg1"/>
                </a:solidFill>
              </a:rPr>
              <a:t>de relés para </a:t>
            </a:r>
            <a:r>
              <a:rPr lang="pt-BR" altLang="pt-BR" sz="1400" b="1" dirty="0" err="1">
                <a:solidFill>
                  <a:schemeClr val="bg1"/>
                </a:solidFill>
              </a:rPr>
              <a:t>Smart</a:t>
            </a:r>
            <a:r>
              <a:rPr lang="pt-BR" altLang="pt-BR" sz="1400" b="1" dirty="0">
                <a:solidFill>
                  <a:schemeClr val="bg1"/>
                </a:solidFill>
              </a:rPr>
              <a:t> Grid;</a:t>
            </a:r>
          </a:p>
          <a:p>
            <a:pPr marL="171450" indent="-1714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/>
                </a:solidFill>
              </a:rPr>
              <a:t>Concentrador inteligente e display residencial com funções de roteador para acesso a internet;</a:t>
            </a:r>
          </a:p>
        </p:txBody>
      </p:sp>
    </p:spTree>
    <p:extLst>
      <p:ext uri="{BB962C8B-B14F-4D97-AF65-F5344CB8AC3E}">
        <p14:creationId xmlns:p14="http://schemas.microsoft.com/office/powerpoint/2010/main" val="6865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5360" y="-116696"/>
            <a:ext cx="8229600" cy="887454"/>
          </a:xfrm>
        </p:spPr>
        <p:txBody>
          <a:bodyPr/>
          <a:lstStyle/>
          <a:p>
            <a:r>
              <a:rPr lang="pt-BR" dirty="0" smtClean="0"/>
              <a:t>Inova Energia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4142" y="896387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ct val="20000"/>
              </a:spcAft>
              <a:defRPr/>
            </a:pP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Empresas </a:t>
            </a:r>
            <a:r>
              <a:rPr lang="pt-BR" b="1" spc="-150" dirty="0" smtClean="0">
                <a:latin typeface="Verdana" pitchFamily="34" charset="0"/>
                <a:cs typeface="Times New Roman" pitchFamily="18" charset="0"/>
              </a:rPr>
              <a:t>sediadas em Minas Gerais:</a:t>
            </a:r>
            <a:endParaRPr lang="pt-BR" b="1" spc="-15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2" y="4965890"/>
            <a:ext cx="1908528" cy="11369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23" y="4941127"/>
            <a:ext cx="1980588" cy="11864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4" y="2110023"/>
            <a:ext cx="1561404" cy="14216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7" y="1403088"/>
            <a:ext cx="3032478" cy="109656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37600"/>
            <a:ext cx="1085241" cy="7584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65" y="40926"/>
            <a:ext cx="1156503" cy="729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987246"/>
            <a:ext cx="2394438" cy="142169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56" y="2882235"/>
            <a:ext cx="1631720" cy="163171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9" y="4000501"/>
            <a:ext cx="2066854" cy="103342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21" y="1486831"/>
            <a:ext cx="1828190" cy="9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5360" y="-116696"/>
            <a:ext cx="8229600" cy="887454"/>
          </a:xfrm>
        </p:spPr>
        <p:txBody>
          <a:bodyPr/>
          <a:lstStyle/>
          <a:p>
            <a:r>
              <a:rPr lang="pt-BR" dirty="0" err="1" smtClean="0"/>
              <a:t>ICT´s</a:t>
            </a:r>
            <a:r>
              <a:rPr lang="pt-BR" dirty="0" smtClean="0"/>
              <a:t> mineiras apoiadas pela FINEP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7" y="1439783"/>
            <a:ext cx="2504474" cy="5409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14" y="2912790"/>
            <a:ext cx="2082347" cy="150482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36" y="1334326"/>
            <a:ext cx="1939634" cy="7518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3352467"/>
            <a:ext cx="2144622" cy="8702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8" y="3129878"/>
            <a:ext cx="1900295" cy="107064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2" y="4829176"/>
            <a:ext cx="1720402" cy="135489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07" y="4747404"/>
            <a:ext cx="1659692" cy="151844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37600"/>
            <a:ext cx="1085241" cy="7584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AutoShape 2" descr="data:image/jpeg;base64,/9j/4AAQSkZJRgABAQAAAQABAAD/2wCEAAkGBxMHBhUSBxQUFhQWFRsbGRgXFx0aIBgfGxcZGRscHBoYHCggGR0nICEZIjEhMSkrLi4uHR8zOzMtNzQtLisBCgoKDg0OGxAQGy0kICU3LzQtMDQvLCwsLDc0NDQ0LCwtLCw3LCwvLCwsLSwvLCwsLCw0LSwsLDAvLCwsLCwsLP/AABEIAIwBZwMBEQACEQEDEQH/xAAcAAEAAwEBAQEBAAAAAAAAAAAABgcIBQQBAgP/xABPEAABAwICBQUHEAgFBQEAAAABAAIDBBEFBgcSITFBIlFhcYEIEzI2cpGSFBUWFyNCU1R0gqGxsrPS0zNDUmKTosHCJjdkc9E0Y4Oj8CT/xAAbAQEAAgMBAQAAAAAAAAAAAAAAAwQCBQYBB//EADURAQABAgIGBwgCAgMAAAAAAAABAgMEEQUSEyEx0RVBUVJxkaEUMmGBscHh8CJCNPEGIzP/2gAMAwEAAhEDEQA/ALxQEBAQEBAQEBAQEBAQEBAQEBAQEBAQEBAQEBAQEBAQEBAQEBAQEBAQEBAQEBAQEBAQEBAQEBAQEBAQEBAQEBAQEBAQEBAQEBAQEBAQEBAQEBAQEBAQEBAQEBAQEBAQEBAQEBAQEBAQEBAQEBAQEBAQEBAQEBAQEBAQEBAQEBAQEBAQEBAQEBAQc/H8T9ZsGkqCx8ne262owXc7aNgQVgdPlK02dS1F+tn/ACg+DT7SE7KWo87P+UFnZcxb18wWOoEb4u+AnUeLObZxG0dl+1B0kHkxat9bcLlm1HP73G5+owXc7VBNmjnO5BVkmnqlikLZaSpBBsQSwEHmIJ2IPXg2munxjFI4KSkqS6R7W+9OrdwGsbG9he5QWmgICCts36W48q44+mq6SZ2oRZ4IDX3a13JuNtr2QcX2/wCm+KT+m1B99v8Apvik/pNQPb/pvik/pNQfDp/puFJN6bUHbyTpaizdmFtLT074y5rnazng+CL2sB/VBZCAgICDw4vjEGDU2vicjY28L7z0NaNrj0ALyaojimsYe7fq1bdOcoxFpPoZKsMPfQ0m2u5lmjpO3WA6bKPa0tlVoTFRTrbvDPfyTVStOIPDi2LwYPT6+JyNjbwudp6GtG1x6ACvJqiOKazh7t6rVt05yirtKVCJ9UCcj9rUFvMXa30KPa0tnGgsTlnu8M/2ExoaxmIUbZaNwcx4Ba4cQevaOpSRObU3LdVuuaK4ymH916wfCdUXcgiuK6Q6HDZC3vhlcN4ibrAfO2N+lRzcphs7OiMVdjPLKPju9OL25ZzZT5l1hQFwewAuY8WIB2X2EgjqP9F7TXFXBDi8BewuWvwnrh3lmpCAgIPLiOIxYXSGXEpGRRje57g0ec8ehBXGM6csPonluHNmqDztbqN877O/lQcKDTpUVzj634Y59t+rK5/2YkHqGnF9Hb15wyaIHjrnaep8bfrQdfDtOOGVR/8A1CeHy49Yf+suP0IJvl7MtJmWBz8DmbK1ttawILb3tdrgCNx4IOsgICAgzp3RdFHT5rhkgaGukgu8gW1iHkAnnNrC/MAg8GgCmZUZ/BnaHFkD3NuL6rrsbcdNifOg00gICCke6SwhgpqarjaBJruicQNrgW6zbnjazrdaCQ9z/hMdHkcTsaO+TyPLnW22Y4sa2/MLE253FBZqAgIOHnfD48TylUx1rQ5veJCLi9nNYS1w5iDYgoMcINf6N/EGi+TR/ZCCSIPJiGFwYnCWYjFHI07w9gcPpCCs8u6L5MtaTm1eFanqKz7NLzrs143DVAI5QDrWN725+IWugICCL54zjHliksyz53jkMO4DdrPtub0bzuHEjCuvVhstHaOrxdWc7qY4z9o+P0UxjslVWVPf8bbLrSeC6RjmgjfZlwBYcwVac53y67DU2KKdnZmMo7JifN4aendWVDY4NrnuDW9bjYfWvMs9yauuKKZrnhG9pqJneog0cAB5grr51M5zmhmeM+x4DeHD7SVHG/gx+Vzu/d89tl4q7mW6G30doqrEfzr3U+s+HNU2Ktq60mpxVs7ta3ur2ODdu4A2DQOYDYoJznfLqLM2Lf8A1WpiMuqJjPm5q8WGgsg0po8n0zZN5j1vTJf/AFVq37sOF0lcivFVzHbl5bnuxzGocCoTLiTtVu4DeXH9lo4n/wC3LKaojigw+GuYivUtxnP08VPZgzLW5ykcygjl7wP1cTXO/iOaOUejd0cVWmqa3WYbBYbBRE11RrdszEeWaIuaWOIcCCNhB2WtwI4LBtInPfCe6Gqdz8xyyDwWQEHrc9th/K7zKW1xaTT1cRYpp65n6R+Vxqw5MQEEW0g52hyVhHfKnlyvuIogbF5G8nmaNlz0jigzPi2M12fceaKkumle7Vjjbsa2/BjdzRznmFyeKC9Mi6HqTA6dsmOtbU1BG0OF42HmawjleU7sAQWVFE2GMNhAa0bgBYDqAQfZGCVhEgBB3gi4PYgqDStoohqsOfV5YjEczAXPiYLNkA2nVaPBeBtsNh5roOZ3M8vutc0nhCQO2UH+iC9EBAQEGfO6T8Y6b5OfvCg5vc8+Prvk0n240GlUBAQVN3SA/wAHwH/VN+6lQdzQd/lpTeVL99IgnqAgIObmXxcqfk8v3bkGLkGv9G/iDRfJo/shBJEBAQEBBzcx4mcHwWSaGN0jmjksaCbkkAXttsCbnousapyjNYwtmL12m3M5RPWi2S8pufUmvzMNepkOs1rh+j5iRwda1h70WG9YUUf2qbLH4+mKfZsPuojdn2/j6ufpqrQKOngHhF7pOoNbqjzlx8xXl6eEJ/8Aj9udeu51ZZff7I5oowv1fmkSPHJgaX/OPJaPtH5qwtxnU2Gmr+zw2rHGrd8uM/bzTPPGb3wVIoctgvqnnVJbt73fgOGvbbfc0bT0SV1/1hqNHaPpqp9oxG6iPX8fV6cnZDiwZolxK0tSdpcdrWE7eSDvP7529SUW4jijx2la7/8AC3/Gj1nx5PXpJnEGS6jvnvg1o63PaB5t/Ysrk/xRaJpmrF0ZdW/0UpgOHHFsahgb+skAPk73HsaCVWiM5ydhib2xs1XOyP8AXqvvMePQ5awvvlX1MYN7zbYB0c54BWqqophxGFwtzFXNWn5z2IJguXZ881wrczktg/VxC41m9HFrP3t7ugWKiiia5zqbvEYy1gKNhh99XXP7xn4cIWZR0jKKnEdGxrGN3NaLAdgU0Rk52u5VXVrVTnLPOaq1uI5kqJae2q6U6tuIHJB7bX7VVqnOZd5grU2sPRRVxiP3yWtokwv1Fljvrxyp3l3zW8lv1E/OU1qMozcxpu/tMRqRwp3fPr5fJNlK04g/MjxFGXSEAAXJPADeUGQM/wCZnZszRLUyX1L6sQPvY2k6o6zcuPS4oLU7nTLLW00uIVLeUSYor8ALGRw6zZt/3Xc6C7UBAQEHMwrL9Lg8zn4VBFE5/hFjQ3W2322QdNAQEBBnzuk/GOm+Tn7woOb3PPj675NJ9uNBpVAQEFT90h4mwfK2/dSoO3oO/wAtKbypfvpEE9QEBBzcy+LlT8nl+7cgxcg0TkvSrhmFZTpYK2Z4kjhY1wETzYhtjtDbFB2Tplwi36d/8GT8KCOxaVXZk0iUdPl4vZSl5Ems1oMxIJ3G5a0W2bQTc34ILjQEBAQEFB6RcU9dM2ylhu2P3JvzL638xcqtc51O30VY2WFpieM7/Ph6ZOrgmKuyzlMMw0a1bWuuwAXLGeAw24k2cWj96/Db7TVqxu4yrYixGKxM1XP/ADt8fjPGfz4J3kXKIy9TGSs5dTIOW699W+0tB47dpPE9ilt29XxaTSOkJxNWrRuojhH35R1JYpGsVfpoxTkwUrDxMrx1Xaz+/wAwUF6ep0mgLG+u7PhH1n7I/o5liwqaeuxHwIIw1o4ufJezW87rAjo1rnYsbe7fK9pWmu9FGHt8apzn4RHXPw5JFlvBpc74r6vzIPcAfcYuDgDs62A7/wBo9Gw5U0zXOtKhisTRgLfs2H97+0/vX9I+KzQLDYp3OODnrFfWfK80jDZ5bqM8p/JBHVtPYsK5ypXdHWNviaaZ4cZ8I/clB0FI6urY4afwpHtYPnEC/ZvVWI6ncXLkW6Jrq4RvaVoqZtFRsjgFmsaGgdDRYK5EZbnz25XNdU1Txne/svWAgielWvOG6PKyRl7mLU2f91zYv7kGSEGttE9GKLR3RtZxi1z1yOLz9aCWoCAgICAgICAgz53SfjHTfJz94UHN7nnx9d8mk+3Gg0qgICCpe6Qd/hCAf6ofdSIO7oO/y0pvKl++kQT1AQEHNzL4uVPyeX7tyDFyDT+Q8kYdXZMpJayjge98DC5xYCXEtFyTzoO6dHuFkf8AQ0/oIIwdFEeGZ6pa3LYZHDG4mWNz3HbYgGO4O+5uCQBYWQWcgICAg52YcSGEYHNO79WwkX4u3NHa6w7V5VOUZp8LZ216m32z/v0Zwc4vJLzcnaTzk7yqb6DERHBbei7LRbEK/ExeR7QIQfeMDQ0OtwJGwczetT26f7S5bTGNzn2e3wj3vjPZ58fj4LFUzQCDPOdcU9d80TytN26+ozyWckW67F3aqlU5zMu80fY2OHop6+M/Pf8Ah7si4A/M1cIpifU0TteS2y5dYavlOAtfgAV7RTrSg0ji6cLRrx79W6P3sj6r1ijEMQbEAGtAAAFgANgAHAK04uZmqc54v2jxVGmfFO+VcNLGdjQZHdZu1nmGt5woLs78nT6AsZU1Xp690fWfs5uiPC/VuZTM8cmBl/nPu1v0a57AvLUZzmsacv6mH1I41T6Rx+y6VYcgICCEaaoTPo0qhGLkCN3Y2aMnzC57EGU0GvdGdQKrR/ROZwp2N7WDUP0goJMgIOTmXMVPljDu/wCMvLIy8NuGl20gkbGgngUEW9uPCPjD/wCDJ+FB/ei0s4VXVjIqadxfI9rGjvUguXENAuW2G0oJwgICAgz93SkZGPUrjuMLgOsPufrCDj9z9O2LSCA87XwSNb0nku+ppPYg0ygICClu6Vrg3D6SAb3Pe89Aa0NHn1j5kE40Q0Jw/RxSNk3uYZOyR7pG/wArggmKAgIObmXxcqfk8v3bkGLkGv8ARv4g0XyaP7IQSRAQEBAQEFdaZcU7zhkVMzfK7Xd5LLWB63EH5pUN2d2Tf6Bsa1yq7PVuj5/j6oBkrAvZDmBkTwe9jlyH90cPnGze0qKmnWnJvNIYr2axNcceEeP44tBtaGNAYAANgA4K24WZz3y+o8cXOWKes+WZpWmzgzVZ5TuS3zE37FjXOULmAsbfEU0dWe/wjizzHGXvDYgSSQABxJ2AKo7uZiIzloXJ+BNy9gTIRbX8KQ/tPO/sGwDoAVuinVhwmOxU4m9NfV1eDtrJTfCdUXKDOOZMU9ecemn4PedXyRyWfygKnVOc5voGEsbCzTb7I3+PX6rd0U4X635VbI8WdO4vPk+CzssNb5ysWoypzcrpq/tMTNMcKd3P13fJ1MXzTDhuLxUrQ6SaV4GozaWA++dzC223MCdy9qriJyVrGBuXbVV3hTHXPX8Id5ZqQg8WNYc3F8Hmp6jwZY3MPRrNIv1jegxnidA/C8RkgrRqyRvLHDpabHrHSgv7ud8wCsy5JRSnlwPLmjnjkN9nU/Wv5QQW2gIPLiWHQ4rSmLE4o5YzvbI0OHQbEb+lBkjSHgrMvZ0qaaj/AEbHgtBN7Ne1rwLnfYOt2ILY7nTBYJsGnqZ4mOmE+o17mgloaxruTfwdrjcjfYcyC6UBAQEFZ6d8rOx7LDZ6JpdLSkusN5jcB3yw4kWa7qaUGecvYxJgGNxVVF4cTw4DnG5zT0EXB60Gtco5sps2YaJcKeCbDXjJGvGeZzf67jwQd1B4sXxaDBaF02KyNjjbvc427AN7jzAbSgzlXyy6X9JAFI1zYBZoPwcLXcp53jXNzYc7mjpQaWp4W00DWQCzWtDWgcABYDzIP6ICAg5uZjq5bqSfi8v3bkGLkGvNGUom0f0RjNx6nYNnO0apHYQQgk6AgICAgIKF0j4p66Ztl1DdsVom/MvrfzF30KrcnOp2+irGywtOfGd/nw9Mk/0RYR6jy+Z5By53XHkNu1vnOse0KW1GUZtFpzEa9/Zxwp+s8fsnalaUQVdpoxT9BSsPPK76Ws/v8wUF2ep0mgLHv3p8I+s/ZwtFODeueZO+yi7KcB/zzcM81nO62hY24zld01idlh9SONW75dfL5ruVlxwgjOkbFPWrKcpYbOk9zb1v2HzN1j2LC5OVLY6KsbbE0xPCN8/L85KDI5OxVXbrIqdI8lTQx02WoHMkLWsBNnEbLARtGw9Z3cylm7uyhz9GhqKK6ruIrzjj2efKPNL8jZSGAwmbEDr1Um17ydbVvt1QTtPSeJ6LKSijLfPFqtI6Q9onUo3URwj78uxK1I1ggIKg02aOXYy01+BM1p2t91jaNsrQNjmgb3gbLcQBbaLEKTynmKXK2Ox1WH+Ew7Wnc9p8Jp6D9BseCDVuUM2U2bsMEuFPBNhrxnw4zzOH1HcUHeQEGUdMztbSXV2/aj+iGMILV7m/xPn+VH7qJBbKAgICAgq7Ouhelx2odNg7/U0rtpaG60bjz6uwsJ6DboQVzLobxjC6gPw/vbnN3Ohm1SOovDCEHQp8AzWG6gfUgc7qqM/T3wlB66HQziON1Qfm2ssBzvdPJ0i7uS3ruepBcOU8q02U8N7zg7LA7XPO18hHFzuPVsA4AIO2gICAgqvSTQ49js81NgzIm0brAFr2NfI0tGsHFzrgXuNgFwObeFYe01i/wDP40f4kEyydguZcoUZhw6KB8VyRHLIxwaTv1S2RpF99r2vt50F3QFzoWmYWdYXA4G20IP2gICAg/E2sYT3m2tY2vuvbZfoR7Tlnv4KRZo4xGes1ZmMFztkMjSNp2usOUefcquzqdlOmcJTRnEz4Zfseq6cPpG4fQRxQeDGxrR1NAAVmIyjJx925Nyua6uMzm9C9YCCoM95Tr8TzPLLBCZGO1Qwte3Y0NAAs5wIO8nhtVeumqZdVo3H4W1h6aKqspjjun7Jzo+y87LuABlWAJXuL5LG9juaL8bNA7bqWinVhptJ4uMTf1qfdjdH74pMs2uEEV0i5elzFgrWYeRrskDwHGwdyXNIvwO2/Yo7lM1RubPRWMow16aq+Exl4K5odGlfUy2nbHE3i57wfMGXv9Cii1U39zTWFpj+MzPhHPJZmUsmwZaZrRe6TEWdK4bepo94PpPElTU0RS53G6Ru4qcp3U9nPtSRZteICAgIIDnnRTR5rkdLFenqDvkYLh553s2Bx6RYniSgqmo0UYzlquEuBkPLSbSU8uo4DpD9U7eIFx1oO7Q5vzRhrNSponzke+kpnH6YS0FB0ZM1ZnxGLVo8PjiJHhd71SP40ur5wgjh0P4vmLEXT4/JCx8hu9z36ztwHgxt1d1ha43ILd0b5M9hGCvg7934vlMhdqalrta2wGsf2d90EsQEBAQEBAQEBAQEBAQEBAQEBAQEBAQEBAQEBAQEBAQEBAQEBAQEBAQEBAQEBAQEBAQEBAQEBAQEBAQEBAQEBAQEBAQEEadn3Dmusaluz91/4VhtKWwjRWLn+nrHN89n2HfGW+i/8KbSl70TjO56xzPZ9h3xlvov/AAptKTonGdz1jmez7DvjLfRf+FNpSdE4zuescz2fYd8Zb6L/AMKbSk6Jxnc9Y5ns+w74y30X/hTaUnROM7nrHM9n2HfGW+i/8KbSk6Jxnc9Y5ns+w74y30X/AIU2lJ0TjO56xzPZ9h3xlvov/Cm0pOicZ3PWOZ7PsO+Mt9F/4U2lJ0TjO56xzf3oc50NfVtio52ue82a3VftPa2y9iumWFzRuJt0zXXRlEeDvrJREBAQEBAQEBAQEBAQEBAQEBAQEBAQEBAQEBAQEBAQEBAQZhn/AE7vKP1lU30an3YfheMhAQEBAQEBAQd7InjjS/7n9rllR70KOkv8S54NBq24UQEBAQEBAQEBAQEBAQEBAQEBAQEBAQEBAQEBAQEBAQEBBmGf9O7yj9ZVN9Hp92H4Xj0QEBAQEBAQEHeyJ440v+5/a5ZUe9CjpL/EueDQatuFEBAQEBAQEBAQEBAQEBAQEBAQEBAQEBAQEBAQEBAQEBAQQN+imje8ky1O0k+Ezj/41FsobuNPYiIy1afKeb8+1RR/C1PpM/LTZQ96exHdp8p5ntUUfwtT6TPy02UHT2I7tPlPM9qij+FqfSZ+Wmyg6exHdp8p5ntUUfwtT6TPy02UHT2I7tPlPM9qij+FqfSZ+Wmyg6exHdp8p5ntUUfwtT6TPy02UHT2I7tPlPM9qij+FqfSZ+Wmyg6exHdp8p5ntUUfwtT6TPy02UHT2I7tPlPM9qij+FqfSZ+Wmyg6exHdp8p5vZhGjilwnE456eScujdcBzmWOwjbZgP0r2LcROaG/pm9etzbqinKfHmmSkakQEBAQEBAQEBAQEBAQEBAQEBAQEBAQEBAQEBAQEBAQEBAQEBAQEBAQEBAQEBAQEBAQEBAQEBAQEBAQEBAQEBAQEBAQEBAQEBAQEBAQEBAQEBAQEBAQEBAQEBAQEBAQEBAQEBAQE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4" descr="data:image/jpeg;base64,/9j/4AAQSkZJRgABAQAAAQABAAD/2wCEAAkGBxMHBhUSBxQUFhQWFRsbGRgXFx0aIBgfGxcZGRscHBoYHCggGR0nICEZIjEhMSkrLi4uHR8zOzMtNzQtLisBCgoKDg0OGxAQGy0kICU3LzQtMDQvLCwsLDc0NDQ0LCwtLCw3LCwvLCwsLSwvLCwsLCw0LSwsLDAvLCwsLCwsLP/AABEIAIwBZwMBEQACEQEDEQH/xAAcAAEAAwEBAQEBAAAAAAAAAAAABgcIBQQBAgP/xABPEAABAwICBQUHEAgFBQEAAAABAAIDBBEFBgcSITFBIlFhcYEIEzI2cpGSFBUWFyNCU1R0gqGxsrPS0zNDUmKTosHCJjdkc9E0Y4Oj8CT/xAAbAQEAAgMBAQAAAAAAAAAAAAAAAwQCBQYBB//EADURAQABAgIGBwgCAgMAAAAAAAABAgMEEQUSEyEx0RVBUVJxkaEUMmGBscHh8CJCNPEGIzP/2gAMAwEAAhEDEQA/ALxQEBAQEBAQEBAQEBAQEBAQEBAQEBAQEBAQEBAQEBAQEBAQEBAQEBAQEBAQEBAQEBAQEBAQEBAQEBAQEBAQEBAQEBAQEBAQEBAQEBAQEBAQEBAQEBAQEBAQEBAQEBAQEBAQEBAQEBAQEBAQEBAQEBAQEBAQEBAQEBAQEBAQEBAQEBAQEBAQEBAQc/H8T9ZsGkqCx8ne262owXc7aNgQVgdPlK02dS1F+tn/ACg+DT7SE7KWo87P+UFnZcxb18wWOoEb4u+AnUeLObZxG0dl+1B0kHkxat9bcLlm1HP73G5+owXc7VBNmjnO5BVkmnqlikLZaSpBBsQSwEHmIJ2IPXg2munxjFI4KSkqS6R7W+9OrdwGsbG9he5QWmgICCts36W48q44+mq6SZ2oRZ4IDX3a13JuNtr2QcX2/wCm+KT+m1B99v8Apvik/pNQPb/pvik/pNQfDp/puFJN6bUHbyTpaizdmFtLT074y5rnazng+CL2sB/VBZCAgICDw4vjEGDU2vicjY28L7z0NaNrj0ALyaojimsYe7fq1bdOcoxFpPoZKsMPfQ0m2u5lmjpO3WA6bKPa0tlVoTFRTrbvDPfyTVStOIPDi2LwYPT6+JyNjbwudp6GtG1x6ACvJqiOKazh7t6rVt05yirtKVCJ9UCcj9rUFvMXa30KPa0tnGgsTlnu8M/2ExoaxmIUbZaNwcx4Ba4cQevaOpSRObU3LdVuuaK4ymH916wfCdUXcgiuK6Q6HDZC3vhlcN4ibrAfO2N+lRzcphs7OiMVdjPLKPju9OL25ZzZT5l1hQFwewAuY8WIB2X2EgjqP9F7TXFXBDi8BewuWvwnrh3lmpCAgIPLiOIxYXSGXEpGRRje57g0ec8ehBXGM6csPonluHNmqDztbqN877O/lQcKDTpUVzj634Y59t+rK5/2YkHqGnF9Hb15wyaIHjrnaep8bfrQdfDtOOGVR/8A1CeHy49Yf+suP0IJvl7MtJmWBz8DmbK1ttawILb3tdrgCNx4IOsgICAgzp3RdFHT5rhkgaGukgu8gW1iHkAnnNrC/MAg8GgCmZUZ/BnaHFkD3NuL6rrsbcdNifOg00gICCke6SwhgpqarjaBJruicQNrgW6zbnjazrdaCQ9z/hMdHkcTsaO+TyPLnW22Y4sa2/MLE253FBZqAgIOHnfD48TylUx1rQ5veJCLi9nNYS1w5iDYgoMcINf6N/EGi+TR/ZCCSIPJiGFwYnCWYjFHI07w9gcPpCCs8u6L5MtaTm1eFanqKz7NLzrs143DVAI5QDrWN725+IWugICCL54zjHliksyz53jkMO4DdrPtub0bzuHEjCuvVhstHaOrxdWc7qY4z9o+P0UxjslVWVPf8bbLrSeC6RjmgjfZlwBYcwVac53y67DU2KKdnZmMo7JifN4aendWVDY4NrnuDW9bjYfWvMs9yauuKKZrnhG9pqJneog0cAB5grr51M5zmhmeM+x4DeHD7SVHG/gx+Vzu/d89tl4q7mW6G30doqrEfzr3U+s+HNU2Ktq60mpxVs7ta3ur2ODdu4A2DQOYDYoJznfLqLM2Lf8A1WpiMuqJjPm5q8WGgsg0po8n0zZN5j1vTJf/AFVq37sOF0lcivFVzHbl5bnuxzGocCoTLiTtVu4DeXH9lo4n/wC3LKaojigw+GuYivUtxnP08VPZgzLW5ykcygjl7wP1cTXO/iOaOUejd0cVWmqa3WYbBYbBRE11RrdszEeWaIuaWOIcCCNhB2WtwI4LBtInPfCe6Gqdz8xyyDwWQEHrc9th/K7zKW1xaTT1cRYpp65n6R+Vxqw5MQEEW0g52hyVhHfKnlyvuIogbF5G8nmaNlz0jigzPi2M12fceaKkumle7Vjjbsa2/BjdzRznmFyeKC9Mi6HqTA6dsmOtbU1BG0OF42HmawjleU7sAQWVFE2GMNhAa0bgBYDqAQfZGCVhEgBB3gi4PYgqDStoohqsOfV5YjEczAXPiYLNkA2nVaPBeBtsNh5roOZ3M8vutc0nhCQO2UH+iC9EBAQEGfO6T8Y6b5OfvCg5vc8+Prvk0n240GlUBAQVN3SA/wAHwH/VN+6lQdzQd/lpTeVL99IgnqAgIObmXxcqfk8v3bkGLkGv9G/iDRfJo/shBJEBAQEBBzcx4mcHwWSaGN0jmjksaCbkkAXttsCbnousapyjNYwtmL12m3M5RPWi2S8pufUmvzMNepkOs1rh+j5iRwda1h70WG9YUUf2qbLH4+mKfZsPuojdn2/j6ufpqrQKOngHhF7pOoNbqjzlx8xXl6eEJ/8Aj9udeu51ZZff7I5oowv1fmkSPHJgaX/OPJaPtH5qwtxnU2Gmr+zw2rHGrd8uM/bzTPPGb3wVIoctgvqnnVJbt73fgOGvbbfc0bT0SV1/1hqNHaPpqp9oxG6iPX8fV6cnZDiwZolxK0tSdpcdrWE7eSDvP7529SUW4jijx2la7/8AC3/Gj1nx5PXpJnEGS6jvnvg1o63PaB5t/Ysrk/xRaJpmrF0ZdW/0UpgOHHFsahgb+skAPk73HsaCVWiM5ydhib2xs1XOyP8AXqvvMePQ5awvvlX1MYN7zbYB0c54BWqqophxGFwtzFXNWn5z2IJguXZ881wrczktg/VxC41m9HFrP3t7ugWKiiia5zqbvEYy1gKNhh99XXP7xn4cIWZR0jKKnEdGxrGN3NaLAdgU0Rk52u5VXVrVTnLPOaq1uI5kqJae2q6U6tuIHJB7bX7VVqnOZd5grU2sPRRVxiP3yWtokwv1Fljvrxyp3l3zW8lv1E/OU1qMozcxpu/tMRqRwp3fPr5fJNlK04g/MjxFGXSEAAXJPADeUGQM/wCZnZszRLUyX1L6sQPvY2k6o6zcuPS4oLU7nTLLW00uIVLeUSYor8ALGRw6zZt/3Xc6C7UBAQEHMwrL9Lg8zn4VBFE5/hFjQ3W2322QdNAQEBBnzuk/GOm+Tn7woOb3PPj675NJ9uNBpVAQEFT90h4mwfK2/dSoO3oO/wAtKbypfvpEE9QEBBzcy+LlT8nl+7cgxcg0TkvSrhmFZTpYK2Z4kjhY1wETzYhtjtDbFB2Tplwi36d/8GT8KCOxaVXZk0iUdPl4vZSl5Ems1oMxIJ3G5a0W2bQTc34ILjQEBAQEFB6RcU9dM2ylhu2P3JvzL638xcqtc51O30VY2WFpieM7/Ph6ZOrgmKuyzlMMw0a1bWuuwAXLGeAw24k2cWj96/Db7TVqxu4yrYixGKxM1XP/ADt8fjPGfz4J3kXKIy9TGSs5dTIOW699W+0tB47dpPE9ilt29XxaTSOkJxNWrRuojhH35R1JYpGsVfpoxTkwUrDxMrx1Xaz+/wAwUF6ep0mgLG+u7PhH1n7I/o5liwqaeuxHwIIw1o4ufJezW87rAjo1rnYsbe7fK9pWmu9FGHt8apzn4RHXPw5JFlvBpc74r6vzIPcAfcYuDgDs62A7/wBo9Gw5U0zXOtKhisTRgLfs2H97+0/vX9I+KzQLDYp3OODnrFfWfK80jDZ5bqM8p/JBHVtPYsK5ypXdHWNviaaZ4cZ8I/clB0FI6urY4afwpHtYPnEC/ZvVWI6ncXLkW6Jrq4RvaVoqZtFRsjgFmsaGgdDRYK5EZbnz25XNdU1Txne/svWAgielWvOG6PKyRl7mLU2f91zYv7kGSEGttE9GKLR3RtZxi1z1yOLz9aCWoCAgICAgICAgz53SfjHTfJz94UHN7nnx9d8mk+3Gg0qgICCpe6Qd/hCAf6ofdSIO7oO/y0pvKl++kQT1AQEHNzL4uVPyeX7tyDFyDT+Q8kYdXZMpJayjge98DC5xYCXEtFyTzoO6dHuFkf8AQ0/oIIwdFEeGZ6pa3LYZHDG4mWNz3HbYgGO4O+5uCQBYWQWcgICAg52YcSGEYHNO79WwkX4u3NHa6w7V5VOUZp8LZ216m32z/v0Zwc4vJLzcnaTzk7yqb6DERHBbei7LRbEK/ExeR7QIQfeMDQ0OtwJGwczetT26f7S5bTGNzn2e3wj3vjPZ58fj4LFUzQCDPOdcU9d80TytN26+ozyWckW67F3aqlU5zMu80fY2OHop6+M/Pf8Ah7si4A/M1cIpifU0TteS2y5dYavlOAtfgAV7RTrSg0ji6cLRrx79W6P3sj6r1ijEMQbEAGtAAAFgANgAHAK04uZmqc54v2jxVGmfFO+VcNLGdjQZHdZu1nmGt5woLs78nT6AsZU1Xp690fWfs5uiPC/VuZTM8cmBl/nPu1v0a57AvLUZzmsacv6mH1I41T6Rx+y6VYcgICCEaaoTPo0qhGLkCN3Y2aMnzC57EGU0GvdGdQKrR/ROZwp2N7WDUP0goJMgIOTmXMVPljDu/wCMvLIy8NuGl20gkbGgngUEW9uPCPjD/wCDJ+FB/ei0s4VXVjIqadxfI9rGjvUguXENAuW2G0oJwgICAgz93SkZGPUrjuMLgOsPufrCDj9z9O2LSCA87XwSNb0nku+ppPYg0ygICClu6Vrg3D6SAb3Pe89Aa0NHn1j5kE40Q0Jw/RxSNk3uYZOyR7pG/wArggmKAgIObmXxcqfk8v3bkGLkGv8ARv4g0XyaP7IQSRAQEBAQEFdaZcU7zhkVMzfK7Xd5LLWB63EH5pUN2d2Tf6Bsa1yq7PVuj5/j6oBkrAvZDmBkTwe9jlyH90cPnGze0qKmnWnJvNIYr2axNcceEeP44tBtaGNAYAANgA4K24WZz3y+o8cXOWKes+WZpWmzgzVZ5TuS3zE37FjXOULmAsbfEU0dWe/wjizzHGXvDYgSSQABxJ2AKo7uZiIzloXJ+BNy9gTIRbX8KQ/tPO/sGwDoAVuinVhwmOxU4m9NfV1eDtrJTfCdUXKDOOZMU9ecemn4PedXyRyWfygKnVOc5voGEsbCzTb7I3+PX6rd0U4X635VbI8WdO4vPk+CzssNb5ysWoypzcrpq/tMTNMcKd3P13fJ1MXzTDhuLxUrQ6SaV4GozaWA++dzC223MCdy9qriJyVrGBuXbVV3hTHXPX8Id5ZqQg8WNYc3F8Hmp6jwZY3MPRrNIv1jegxnidA/C8RkgrRqyRvLHDpabHrHSgv7ud8wCsy5JRSnlwPLmjnjkN9nU/Wv5QQW2gIPLiWHQ4rSmLE4o5YzvbI0OHQbEb+lBkjSHgrMvZ0qaaj/AEbHgtBN7Ne1rwLnfYOt2ILY7nTBYJsGnqZ4mOmE+o17mgloaxruTfwdrjcjfYcyC6UBAQEFZ6d8rOx7LDZ6JpdLSkusN5jcB3yw4kWa7qaUGecvYxJgGNxVVF4cTw4DnG5zT0EXB60Gtco5sps2YaJcKeCbDXjJGvGeZzf67jwQd1B4sXxaDBaF02KyNjjbvc427AN7jzAbSgzlXyy6X9JAFI1zYBZoPwcLXcp53jXNzYc7mjpQaWp4W00DWQCzWtDWgcABYDzIP6ICAg5uZjq5bqSfi8v3bkGLkGvNGUom0f0RjNx6nYNnO0apHYQQgk6AgICAgIKF0j4p66Ztl1DdsVom/MvrfzF30KrcnOp2+irGywtOfGd/nw9Mk/0RYR6jy+Z5By53XHkNu1vnOse0KW1GUZtFpzEa9/Zxwp+s8fsnalaUQVdpoxT9BSsPPK76Ws/v8wUF2ep0mgLHv3p8I+s/ZwtFODeueZO+yi7KcB/zzcM81nO62hY24zld01idlh9SONW75dfL5ruVlxwgjOkbFPWrKcpYbOk9zb1v2HzN1j2LC5OVLY6KsbbE0xPCN8/L85KDI5OxVXbrIqdI8lTQx02WoHMkLWsBNnEbLARtGw9Z3cylm7uyhz9GhqKK6ruIrzjj2efKPNL8jZSGAwmbEDr1Um17ydbVvt1QTtPSeJ6LKSijLfPFqtI6Q9onUo3URwj78uxK1I1ggIKg02aOXYy01+BM1p2t91jaNsrQNjmgb3gbLcQBbaLEKTynmKXK2Ox1WH+Ew7Wnc9p8Jp6D9BseCDVuUM2U2bsMEuFPBNhrxnw4zzOH1HcUHeQEGUdMztbSXV2/aj+iGMILV7m/xPn+VH7qJBbKAgICAgq7Ouhelx2odNg7/U0rtpaG60bjz6uwsJ6DboQVzLobxjC6gPw/vbnN3Ohm1SOovDCEHQp8AzWG6gfUgc7qqM/T3wlB66HQziON1Qfm2ssBzvdPJ0i7uS3ruepBcOU8q02U8N7zg7LA7XPO18hHFzuPVsA4AIO2gICAgqvSTQ49js81NgzIm0brAFr2NfI0tGsHFzrgXuNgFwObeFYe01i/wDP40f4kEyydguZcoUZhw6KB8VyRHLIxwaTv1S2RpF99r2vt50F3QFzoWmYWdYXA4G20IP2gICAg/E2sYT3m2tY2vuvbZfoR7Tlnv4KRZo4xGes1ZmMFztkMjSNp2usOUefcquzqdlOmcJTRnEz4Zfseq6cPpG4fQRxQeDGxrR1NAAVmIyjJx925Nyua6uMzm9C9YCCoM95Tr8TzPLLBCZGO1Qwte3Y0NAAs5wIO8nhtVeumqZdVo3H4W1h6aKqspjjun7Jzo+y87LuABlWAJXuL5LG9juaL8bNA7bqWinVhptJ4uMTf1qfdjdH74pMs2uEEV0i5elzFgrWYeRrskDwHGwdyXNIvwO2/Yo7lM1RubPRWMow16aq+Exl4K5odGlfUy2nbHE3i57wfMGXv9Cii1U39zTWFpj+MzPhHPJZmUsmwZaZrRe6TEWdK4bepo94PpPElTU0RS53G6Ru4qcp3U9nPtSRZteICAgIIDnnRTR5rkdLFenqDvkYLh553s2Bx6RYniSgqmo0UYzlquEuBkPLSbSU8uo4DpD9U7eIFx1oO7Q5vzRhrNSponzke+kpnH6YS0FB0ZM1ZnxGLVo8PjiJHhd71SP40ur5wgjh0P4vmLEXT4/JCx8hu9z36ztwHgxt1d1ha43ILd0b5M9hGCvg7934vlMhdqalrta2wGsf2d90EsQEBAQEBAQEBAQEBAQEBAQEBAQEBAQEBAQEBAQEBAQEBAQEBAQEBAQEBAQEBAQEBAQEBAQEBAQEBAQEBAQEBAQEBAQEEadn3Dmusaluz91/4VhtKWwjRWLn+nrHN89n2HfGW+i/8KbSl70TjO56xzPZ9h3xlvov/AAptKTonGdz1jmez7DvjLfRf+FNpSdE4zuescz2fYd8Zb6L/AMKbSk6Jxnc9Y5ns+w74y30X/hTaUnROM7nrHM9n2HfGW+i/8KbSk6Jxnc9Y5ns+w74y30X/AIU2lJ0TjO56xzPZ9h3xlvov/Cm0pOicZ3PWOZ7PsO+Mt9F/4U2lJ0TjO56xzf3oc50NfVtio52ue82a3VftPa2y9iumWFzRuJt0zXXRlEeDvrJREBAQEBAQEBAQEBAQEBAQEBAQEBAQEBAQEBAQEBAQEBAQZhn/AE7vKP1lU30an3YfheMhAQEBAQEBAQd7InjjS/7n9rllR70KOkv8S54NBq24UQEBAQEBAQEBAQEBAQEBAQEBAQEBAQEBAQEBAQEBAQEBBmGf9O7yj9ZVN9Hp92H4Xj0QEBAQEBAQEHeyJ440v+5/a5ZUe9CjpL/EueDQatuFEBAQEBAQEBAQEBAQEBAQEBAQEBAQEBAQEBAQEBAQEBAQQN+imje8ky1O0k+Ezj/41FsobuNPYiIy1afKeb8+1RR/C1PpM/LTZQ96exHdp8p5ntUUfwtT6TPy02UHT2I7tPlPM9qij+FqfSZ+Wmyg6exHdp8p5ntUUfwtT6TPy02UHT2I7tPlPM9qij+FqfSZ+Wmyg6exHdp8p5ntUUfwtT6TPy02UHT2I7tPlPM9qij+FqfSZ+Wmyg6exHdp8p5ntUUfwtT6TPy02UHT2I7tPlPM9qij+FqfSZ+Wmyg6exHdp8p5vZhGjilwnE456eScujdcBzmWOwjbZgP0r2LcROaG/pm9etzbqinKfHmmSkakQEBAQEBAQEBAQEBAQEBAQEBAQEBAQEBAQEBAQEBAQEBAQEBAQEBAQEBAQEBAQEBAQEBAQEBAQEBAQEBAQEBAQEBAQEBAQEBAQEBAQEBAQEBAQEBAQEBAQEBAQEBAQEBAQEBAQEB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42" y="1058332"/>
            <a:ext cx="1738490" cy="130386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87" y="5059119"/>
            <a:ext cx="2290800" cy="8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8325" y="1707976"/>
            <a:ext cx="7165975" cy="4397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>
          <a:xfrm>
            <a:off x="614364" y="1574800"/>
            <a:ext cx="6729412" cy="2778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FINEP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Departamento de Energia e Tecnologias Limpas – DENE</a:t>
            </a:r>
          </a:p>
          <a:p>
            <a:pPr>
              <a:lnSpc>
                <a:spcPct val="200000"/>
              </a:lnSpc>
              <a:defRPr/>
            </a:pPr>
            <a:endParaRPr lang="pt-BR" sz="2000" b="1" dirty="0" smtClean="0">
              <a:latin typeface="+mj-lt"/>
            </a:endParaRPr>
          </a:p>
          <a:p>
            <a:pPr>
              <a:lnSpc>
                <a:spcPct val="200000"/>
              </a:lnSpc>
              <a:defRPr/>
            </a:pPr>
            <a:r>
              <a:rPr lang="pt-BR" sz="2000" b="1" dirty="0" smtClean="0">
                <a:latin typeface="+mj-lt"/>
              </a:rPr>
              <a:t>Programas Setoriais – Inova Energia</a:t>
            </a:r>
          </a:p>
        </p:txBody>
      </p:sp>
    </p:spTree>
    <p:extLst>
      <p:ext uri="{BB962C8B-B14F-4D97-AF65-F5344CB8AC3E}">
        <p14:creationId xmlns:p14="http://schemas.microsoft.com/office/powerpoint/2010/main" val="40035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280" y="1574238"/>
            <a:ext cx="8229600" cy="1937202"/>
          </a:xfrm>
        </p:spPr>
        <p:txBody>
          <a:bodyPr/>
          <a:lstStyle/>
          <a:p>
            <a:r>
              <a:rPr lang="en-US" sz="3600" b="0" dirty="0"/>
              <a:t>Obrigado</a:t>
            </a:r>
            <a:r>
              <a:rPr lang="en-US" sz="3600" b="0" dirty="0" smtClean="0"/>
              <a:t>!</a:t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000" b="0" dirty="0" smtClean="0"/>
              <a:t>Sergio Telles</a:t>
            </a:r>
            <a:br>
              <a:rPr lang="en-US" sz="2000" b="0" dirty="0" smtClean="0"/>
            </a:br>
            <a:r>
              <a:rPr lang="en-US" sz="2000" b="0" dirty="0" smtClean="0"/>
              <a:t>smtelles@finep.gov.br</a:t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02760" y="3908452"/>
            <a:ext cx="8229600" cy="133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r"/>
            <a:r>
              <a:rPr lang="en-US" sz="1800" b="0" dirty="0" smtClean="0"/>
              <a:t>SAC: 21 2555-0555 | sac@finep.gov.br</a:t>
            </a:r>
          </a:p>
          <a:p>
            <a:pPr algn="r"/>
            <a:r>
              <a:rPr lang="en-US" sz="1800" b="0" dirty="0" smtClean="0"/>
              <a:t>Ouvidoria: 21 2557-2414 | ouvidoria@finep.gov.br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2689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7780" y="6163099"/>
            <a:ext cx="8791662" cy="6235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05360" y="-116696"/>
            <a:ext cx="8229600" cy="887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pt-BR" dirty="0">
                <a:solidFill>
                  <a:srgbClr val="DD4F05"/>
                </a:solidFill>
                <a:ea typeface="Verdana" pitchFamily="34" charset="0"/>
              </a:rPr>
              <a:t>A Finep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05360" y="1365866"/>
            <a:ext cx="406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D33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Finep é uma empresa pública vinculada ao MCTI (Ministério da Ciência, Tecnologia e Inovação) criada em 24 de julho de 1967. </a:t>
            </a:r>
            <a:endParaRPr lang="pt-BR" dirty="0">
              <a:solidFill>
                <a:srgbClr val="D339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315103" y="4253797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D33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 objetivo é </a:t>
            </a:r>
            <a:r>
              <a:rPr lang="pt-BR" b="1" dirty="0">
                <a:solidFill>
                  <a:srgbClr val="0050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atuar em toda a cadeia da inovação</a:t>
            </a:r>
            <a:r>
              <a:rPr lang="pt-BR" b="1" dirty="0">
                <a:solidFill>
                  <a:srgbClr val="D33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 foco em ações estratégicas, estruturantes e de impacto para o desenvolvimento sustentável do Brasil.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896052" y="1201611"/>
            <a:ext cx="11045102" cy="7009970"/>
            <a:chOff x="-896052" y="1201611"/>
            <a:chExt cx="11045102" cy="7009970"/>
          </a:xfrm>
        </p:grpSpPr>
        <p:pic>
          <p:nvPicPr>
            <p:cNvPr id="3075" name="Picture 3" descr="D:\Users\pvlito\Desktop\finep_cartao_visita_template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90183">
              <a:off x="2368168" y="2351720"/>
              <a:ext cx="3303932" cy="27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Users\pvlito\Desktop\finep_cartao_visita_template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6052" y="3743285"/>
              <a:ext cx="4475794" cy="4468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Users\pvlito\Desktop\finep_cartao_visita_template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5435">
              <a:off x="7383654" y="1330026"/>
              <a:ext cx="2765396" cy="232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Users\pvlito\Desktop\finep_cartao_visita_template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226" y="1201611"/>
              <a:ext cx="2086330" cy="208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9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887767"/>
            <a:ext cx="9144000" cy="599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prioritárias para apoio da </a:t>
            </a:r>
            <a:r>
              <a:rPr lang="pt-BR" dirty="0" smtClean="0"/>
              <a:t>FINEP</a:t>
            </a:r>
            <a:endParaRPr lang="pt-BR" dirty="0"/>
          </a:p>
        </p:txBody>
      </p:sp>
      <p:pic>
        <p:nvPicPr>
          <p:cNvPr id="5" name="Picture 14" descr="D:\Users\pvlito\Desktop\Pedro\Apresentação Finep\1383685_high_volt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-2" b="29639"/>
          <a:stretch>
            <a:fillRect/>
          </a:stretch>
        </p:blipFill>
        <p:spPr bwMode="auto">
          <a:xfrm>
            <a:off x="7000875" y="1524000"/>
            <a:ext cx="2139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pvlito\Desktop\Pedro\Apresentação Finep\20-petroleo-e-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b="3981"/>
          <a:stretch>
            <a:fillRect/>
          </a:stretch>
        </p:blipFill>
        <p:spPr bwMode="auto">
          <a:xfrm>
            <a:off x="-19050" y="3013075"/>
            <a:ext cx="2224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Users\pvlito\Desktop\Pedro\Apresentação Finep\embraer-c3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82"/>
          <a:stretch>
            <a:fillRect/>
          </a:stretch>
        </p:blipFill>
        <p:spPr bwMode="auto">
          <a:xfrm>
            <a:off x="0" y="1524000"/>
            <a:ext cx="24780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D:\Users\pvlito\Desktop\Pedro\Apresentação Finep\1263786_highest_point_to_be_were_spacelab_m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36" b="2586"/>
          <a:stretch>
            <a:fillRect/>
          </a:stretch>
        </p:blipFill>
        <p:spPr bwMode="auto">
          <a:xfrm>
            <a:off x="5264150" y="1524000"/>
            <a:ext cx="1784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3222625" y="2716213"/>
            <a:ext cx="2800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i="1">
                <a:latin typeface="Arial" pitchFamily="34" charset="0"/>
              </a:rPr>
              <a:t>Tecnologia da Informação e Comunicação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38113" y="2716213"/>
            <a:ext cx="2200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i="1">
                <a:latin typeface="Arial" pitchFamily="34" charset="0"/>
              </a:rPr>
              <a:t>Defesa e Aeroespacial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3238" y="4811713"/>
            <a:ext cx="210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i="1">
                <a:latin typeface="Arial" pitchFamily="34" charset="0"/>
              </a:rPr>
              <a:t> Saúde</a:t>
            </a: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5732463" y="4811713"/>
            <a:ext cx="3592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000" i="1">
                <a:latin typeface="Arial" pitchFamily="34" charset="0"/>
              </a:rPr>
              <a:t>Desenvolvimento Social e Tecnologias Assistivas</a:t>
            </a:r>
            <a:endParaRPr lang="pt-BR" altLang="pt-BR" sz="1000">
              <a:latin typeface="Arial" pitchFamily="34" charset="0"/>
            </a:endParaRPr>
          </a:p>
        </p:txBody>
      </p:sp>
      <p:pic>
        <p:nvPicPr>
          <p:cNvPr id="13" name="Picture 12" descr="D:\Users\pvlito\Desktop\Pedro\Apresentação Finep\1222860_internet_conn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010" b="14117"/>
          <a:stretch>
            <a:fillRect/>
          </a:stretch>
        </p:blipFill>
        <p:spPr bwMode="auto">
          <a:xfrm>
            <a:off x="2198688" y="3013075"/>
            <a:ext cx="2614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:\Users\pvlito\Desktop\Pedro\Apresentação Finep\1218115_hardware_circuits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17470" b="20615"/>
          <a:stretch>
            <a:fillRect/>
          </a:stretch>
        </p:blipFill>
        <p:spPr bwMode="auto">
          <a:xfrm>
            <a:off x="4813300" y="3013075"/>
            <a:ext cx="21732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7367588" y="2709863"/>
            <a:ext cx="15890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i="1">
                <a:latin typeface="Arial" pitchFamily="34" charset="0"/>
              </a:rPr>
              <a:t>Energia Renovável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3838" y="4811713"/>
            <a:ext cx="21875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i="1">
                <a:latin typeface="Arial" pitchFamily="34" charset="0"/>
              </a:rPr>
              <a:t>  Óleo, Gás e Naval</a:t>
            </a:r>
          </a:p>
        </p:txBody>
      </p:sp>
      <p:pic>
        <p:nvPicPr>
          <p:cNvPr id="17" name="Picture 3" descr="D:\Users\pvlito\Desktop\Pedro\Apresentação Finep\wind-turbine-350x3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6664" r="6750" b="12816"/>
          <a:stretch>
            <a:fillRect/>
          </a:stretch>
        </p:blipFill>
        <p:spPr bwMode="auto">
          <a:xfrm>
            <a:off x="6986588" y="3013075"/>
            <a:ext cx="21605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Users\pvlito\Desktop\Pedro\Apresentação Finep\Scorpene-class-attack-submarine.--Photo-DCNS-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5" b="16434"/>
          <a:stretch>
            <a:fillRect/>
          </a:stretch>
        </p:blipFill>
        <p:spPr bwMode="auto">
          <a:xfrm>
            <a:off x="2478088" y="1524000"/>
            <a:ext cx="27860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Users\pvlito\Desktop\Pedro\Apresentação Finep\tecla-acess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688" r="13144" b="16911"/>
          <a:stretch>
            <a:fillRect/>
          </a:stretch>
        </p:blipFill>
        <p:spPr bwMode="auto">
          <a:xfrm>
            <a:off x="6921500" y="5108575"/>
            <a:ext cx="2266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D:\Users\pvlito\Desktop\Pedro\Apresentação Finep\Captura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750" r="-522" b="14371"/>
          <a:stretch>
            <a:fillRect/>
          </a:stretch>
        </p:blipFill>
        <p:spPr bwMode="auto">
          <a:xfrm>
            <a:off x="4903788" y="5108575"/>
            <a:ext cx="2035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D:\Users\pvlito\Desktop\Pedro\Apresentação Finep\1255060_pipe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r="9087" b="3539"/>
          <a:stretch>
            <a:fillRect/>
          </a:stretch>
        </p:blipFill>
        <p:spPr bwMode="auto">
          <a:xfrm>
            <a:off x="2168525" y="5108575"/>
            <a:ext cx="13684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Users\pvlito\Desktop\Pedro\Apresentação Finep\1394618_pills_out_of_bottl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2" b="-2"/>
          <a:stretch>
            <a:fillRect/>
          </a:stretch>
        </p:blipFill>
        <p:spPr bwMode="auto">
          <a:xfrm>
            <a:off x="3529013" y="5108575"/>
            <a:ext cx="13843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D:\Users\pvlito\Desktop\Celso-furtado-meno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14352"/>
          <a:stretch>
            <a:fillRect/>
          </a:stretch>
        </p:blipFill>
        <p:spPr bwMode="auto">
          <a:xfrm>
            <a:off x="-19050" y="5108575"/>
            <a:ext cx="22050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Números da FINEP (Liberações</a:t>
            </a:r>
            <a:r>
              <a:rPr lang="pt-BR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28976"/>
              </p:ext>
            </p:extLst>
          </p:nvPr>
        </p:nvGraphicFramePr>
        <p:xfrm>
          <a:off x="85724" y="962025"/>
          <a:ext cx="8915401" cy="532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ipse 5"/>
          <p:cNvSpPr/>
          <p:nvPr/>
        </p:nvSpPr>
        <p:spPr bwMode="auto">
          <a:xfrm>
            <a:off x="768059" y="3339144"/>
            <a:ext cx="1375066" cy="1375066"/>
          </a:xfrm>
          <a:prstGeom prst="ellipse">
            <a:avLst/>
          </a:prstGeom>
          <a:solidFill>
            <a:srgbClr val="8A8C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18288" tIns="0" rIns="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Média Valor Total Desembolsado 2001 </a:t>
            </a:r>
            <a:r>
              <a:rPr lang="pt-BR" sz="105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2003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pt-BR" sz="105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$ 1.064 milhões</a:t>
            </a:r>
            <a:endParaRPr lang="pt-BR" sz="105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8" name="Conector de seta reta 7"/>
          <p:cNvCxnSpPr/>
          <p:nvPr/>
        </p:nvCxnSpPr>
        <p:spPr bwMode="auto">
          <a:xfrm flipV="1">
            <a:off x="2143125" y="1686758"/>
            <a:ext cx="4959011" cy="2157273"/>
          </a:xfrm>
          <a:prstGeom prst="straightConnector1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38100" cap="flat" cmpd="sng" algn="ctr">
            <a:solidFill>
              <a:srgbClr val="8A8C8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CaixaDeTexto 12"/>
          <p:cNvSpPr txBox="1"/>
          <p:nvPr/>
        </p:nvSpPr>
        <p:spPr>
          <a:xfrm rot="20114771">
            <a:off x="3990077" y="2208314"/>
            <a:ext cx="1265106" cy="4849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8A8C8E"/>
                </a:solidFill>
                <a:effectLst/>
                <a:latin typeface="+mn-lt"/>
                <a:ea typeface="+mn-ea"/>
                <a:cs typeface="+mn-cs"/>
              </a:rPr>
              <a:t>382%</a:t>
            </a:r>
            <a:endParaRPr lang="pt-BR" sz="3600" dirty="0">
              <a:solidFill>
                <a:srgbClr val="8A8C8E"/>
              </a:solidFill>
              <a:effectLst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7037174" y="815678"/>
            <a:ext cx="1375066" cy="1375066"/>
          </a:xfrm>
          <a:prstGeom prst="ellipse">
            <a:avLst/>
          </a:prstGeom>
          <a:solidFill>
            <a:srgbClr val="8A8C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18288" tIns="0" rIns="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Média Valor Total Desembolsado </a:t>
            </a:r>
            <a:r>
              <a:rPr lang="pt-BR" sz="105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2011 – 2013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pt-BR" sz="105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$ </a:t>
            </a:r>
            <a:r>
              <a:rPr lang="pt-BR" sz="105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4.065 </a:t>
            </a:r>
            <a:r>
              <a:rPr lang="pt-BR" sz="105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milhões</a:t>
            </a:r>
            <a:endParaRPr lang="pt-BR" sz="105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9200" y="1982579"/>
            <a:ext cx="3045600" cy="21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8948" y="1982579"/>
            <a:ext cx="3045600" cy="2160000"/>
          </a:xfrm>
          <a:prstGeom prst="rect">
            <a:avLst/>
          </a:prstGeom>
          <a:solidFill>
            <a:srgbClr val="8A8C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4"/>
                </a:solidFill>
                <a:latin typeface="Tahoma"/>
                <a:cs typeface="Tahoma"/>
              </a:rPr>
              <a:t>Subvenção econômica para </a:t>
            </a:r>
            <a:r>
              <a:rPr lang="pt-BR" b="1" dirty="0" smtClean="0">
                <a:solidFill>
                  <a:schemeClr val="accent4"/>
                </a:solidFill>
                <a:latin typeface="Tahoma"/>
                <a:cs typeface="Tahoma"/>
              </a:rPr>
              <a:t>empresas</a:t>
            </a:r>
            <a:endParaRPr lang="pt-BR" sz="1600" dirty="0">
              <a:solidFill>
                <a:schemeClr val="accent4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82580"/>
            <a:ext cx="3045600" cy="2160000"/>
          </a:xfrm>
          <a:prstGeom prst="rect">
            <a:avLst/>
          </a:prstGeom>
          <a:solidFill>
            <a:srgbClr val="FF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/>
                </a:solidFill>
                <a:latin typeface="Tahoma"/>
                <a:cs typeface="Tahoma"/>
              </a:rPr>
              <a:t>Financiamentos reembolsáveis para </a:t>
            </a:r>
            <a:r>
              <a:rPr lang="pt-BR" b="1" dirty="0" smtClean="0">
                <a:solidFill>
                  <a:schemeClr val="bg2"/>
                </a:solidFill>
                <a:latin typeface="Tahoma"/>
                <a:cs typeface="Tahoma"/>
              </a:rPr>
              <a:t>empresas</a:t>
            </a:r>
            <a:endParaRPr lang="pt-BR" b="1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pt-BR" dirty="0"/>
              <a:t>Modalidades de Financiamento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20" y="1016636"/>
            <a:ext cx="8924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DD4F05"/>
                </a:solidFill>
                <a:latin typeface="Tahoma"/>
                <a:cs typeface="Tahoma"/>
              </a:rPr>
              <a:t>O apoio da FINEP abrange todo o ciclo de C,T&amp;I, da pesquisa básica até o desenvolvimento de produtos, serviços e processos nas empresas.</a:t>
            </a:r>
          </a:p>
          <a:p>
            <a:pPr>
              <a:defRPr/>
            </a:pPr>
            <a:r>
              <a:rPr lang="pt-BR" sz="1600" b="1" dirty="0">
                <a:solidFill>
                  <a:srgbClr val="DD4F05"/>
                </a:solidFill>
                <a:latin typeface="Tahoma"/>
                <a:cs typeface="Tahoma"/>
              </a:rPr>
              <a:t>Sua atuação se dá por meio de diversos instrumentos:</a:t>
            </a:r>
          </a:p>
        </p:txBody>
      </p:sp>
      <p:sp>
        <p:nvSpPr>
          <p:cNvPr id="29" name="Rectangle 2"/>
          <p:cNvSpPr/>
          <p:nvPr/>
        </p:nvSpPr>
        <p:spPr>
          <a:xfrm>
            <a:off x="274" y="4138680"/>
            <a:ext cx="4572000" cy="21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866654" y="503401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Investimento em fundos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4572000" y="4138680"/>
            <a:ext cx="4572000" cy="2160000"/>
          </a:xfrm>
          <a:prstGeom prst="rect">
            <a:avLst/>
          </a:prstGeom>
          <a:solidFill>
            <a:srgbClr val="D34F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4572000" y="4710848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Investimento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</a:rPr>
              <a:t>direto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</a:rPr>
              <a:t>Investimento </a:t>
            </a:r>
            <a:r>
              <a:rPr lang="pt-BR" sz="1400" b="1" dirty="0">
                <a:solidFill>
                  <a:schemeClr val="bg1"/>
                </a:solidFill>
                <a:latin typeface="Arial" pitchFamily="34" charset="0"/>
              </a:rPr>
              <a:t>em empresas inovadoras via aquisição de participação societária: apoio à capitalização e 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</a:rPr>
              <a:t>desenvolvimento (</a:t>
            </a:r>
            <a:r>
              <a:rPr lang="pt-BR" sz="1400" b="1" dirty="0">
                <a:solidFill>
                  <a:schemeClr val="bg1"/>
                </a:solidFill>
                <a:latin typeface="Arial" pitchFamily="34" charset="0"/>
              </a:rPr>
              <a:t>em implantação)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45600" y="2770192"/>
            <a:ext cx="3053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/>
                <a:cs typeface="Tahoma"/>
              </a:rPr>
              <a:t>Financiamentos não-reembolsáveis para </a:t>
            </a:r>
            <a:r>
              <a:rPr lang="pt-BR" sz="1600" b="1" dirty="0" err="1">
                <a:solidFill>
                  <a:schemeClr val="bg1"/>
                </a:solidFill>
                <a:latin typeface="Tahoma"/>
                <a:cs typeface="Tahoma"/>
              </a:rPr>
              <a:t>ICTs</a:t>
            </a:r>
            <a:endParaRPr lang="pt-BR"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273" y="6308205"/>
            <a:ext cx="9117093" cy="53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 </a:t>
            </a:r>
            <a:r>
              <a:rPr lang="pt-BR" dirty="0" smtClean="0"/>
              <a:t>Reembolsável</a:t>
            </a:r>
            <a:endParaRPr lang="pt-BR" dirty="0"/>
          </a:p>
        </p:txBody>
      </p:sp>
      <p:sp>
        <p:nvSpPr>
          <p:cNvPr id="15" name="Seta em curva para a direita 14"/>
          <p:cNvSpPr/>
          <p:nvPr/>
        </p:nvSpPr>
        <p:spPr>
          <a:xfrm>
            <a:off x="405360" y="2210631"/>
            <a:ext cx="1405730" cy="1565136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537222418"/>
              </p:ext>
            </p:extLst>
          </p:nvPr>
        </p:nvGraphicFramePr>
        <p:xfrm>
          <a:off x="86352" y="868607"/>
          <a:ext cx="6654671" cy="15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1792241"/>
              </p:ext>
            </p:extLst>
          </p:nvPr>
        </p:nvGraphicFramePr>
        <p:xfrm>
          <a:off x="1642820" y="2394504"/>
          <a:ext cx="7136969" cy="191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200275" y="4359540"/>
            <a:ext cx="6354373" cy="33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806699" y="4516590"/>
            <a:ext cx="171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 30 dias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531744" y="4781859"/>
            <a:ext cx="275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VerdanaL"/>
                <a:cs typeface="Tahoma"/>
              </a:rPr>
              <a:t>Limite de crédito e condições de financiamento</a:t>
            </a: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117595716"/>
              </p:ext>
            </p:extLst>
          </p:nvPr>
        </p:nvGraphicFramePr>
        <p:xfrm>
          <a:off x="1624733" y="4781859"/>
          <a:ext cx="6096000" cy="130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" name="Picture 27" descr="D:\Users\pvlito\Desktop\finep_30dias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47" y="1052481"/>
            <a:ext cx="2152929" cy="11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to 30"/>
          <p:cNvCxnSpPr/>
          <p:nvPr/>
        </p:nvCxnSpPr>
        <p:spPr>
          <a:xfrm>
            <a:off x="3694822" y="3432875"/>
            <a:ext cx="455634" cy="0"/>
          </a:xfrm>
          <a:prstGeom prst="line">
            <a:avLst/>
          </a:prstGeom>
          <a:ln>
            <a:solidFill>
              <a:srgbClr val="0098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Seta em curva para a direita 2053"/>
          <p:cNvSpPr/>
          <p:nvPr/>
        </p:nvSpPr>
        <p:spPr>
          <a:xfrm>
            <a:off x="147234" y="3998562"/>
            <a:ext cx="1232115" cy="1844299"/>
          </a:xfrm>
          <a:prstGeom prst="curv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7" grpId="0">
        <p:bldAsOne/>
      </p:bldGraphic>
      <p:bldGraphic spid="19" grpId="0">
        <p:bldAsOne/>
      </p:bldGraphic>
      <p:bldP spid="22" grpId="0"/>
      <p:bldP spid="24" grpId="0"/>
      <p:bldGraphic spid="25" grpId="0">
        <p:bldAsOne/>
      </p:bldGraphic>
      <p:bldP spid="20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 </a:t>
            </a:r>
            <a:r>
              <a:rPr lang="pt-BR" dirty="0" smtClean="0"/>
              <a:t>Reembolsável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1282553"/>
            <a:ext cx="5957247" cy="47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5400" b="1" dirty="0" err="1" smtClean="0">
            <a:solidFill>
              <a:schemeClr val="bg2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1429</Words>
  <Application>Microsoft Office PowerPoint</Application>
  <PresentationFormat>Apresentação na tela (4:3)</PresentationFormat>
  <Paragraphs>281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Office Theme</vt:lpstr>
      <vt:lpstr>Tema do Office</vt:lpstr>
      <vt:lpstr>Apresentação do PowerPoint</vt:lpstr>
      <vt:lpstr>A Atuação da Finep em Energia e Tecnologias Limpas DENE  </vt:lpstr>
      <vt:lpstr>Agenda</vt:lpstr>
      <vt:lpstr>Apresentação do PowerPoint</vt:lpstr>
      <vt:lpstr>Áreas prioritárias para apoio da FINEP</vt:lpstr>
      <vt:lpstr>Números da FINEP (Liberações)</vt:lpstr>
      <vt:lpstr>Modalidades de Financiamento</vt:lpstr>
      <vt:lpstr>Financiamento Reembolsável</vt:lpstr>
      <vt:lpstr>Financiamento Reembolsável</vt:lpstr>
      <vt:lpstr>Condições:</vt:lpstr>
      <vt:lpstr>Apresentação do PowerPoint</vt:lpstr>
      <vt:lpstr>Financiamento Reembolsável</vt:lpstr>
      <vt:lpstr>Agenda</vt:lpstr>
      <vt:lpstr>Departamento de Energia e Tecnologias Limpas - DENE</vt:lpstr>
      <vt:lpstr>Energia - Tecnologias</vt:lpstr>
      <vt:lpstr>Energia - Tecnologias</vt:lpstr>
      <vt:lpstr>Empresas – Smart Grid</vt:lpstr>
      <vt:lpstr>Energia Elétrica – Dados</vt:lpstr>
      <vt:lpstr> Linha de Ação Inovação Pioneira</vt:lpstr>
      <vt:lpstr>Linha de Ação Inovação Pioneira</vt:lpstr>
      <vt:lpstr>Empresas – Minas Gerais</vt:lpstr>
      <vt:lpstr>Agenda</vt:lpstr>
      <vt:lpstr>O Inova Energia é parte do Plano Inova Empresa</vt:lpstr>
      <vt:lpstr>Apresentação do PowerPoint</vt:lpstr>
      <vt:lpstr>Inova Energia - Objetivos</vt:lpstr>
      <vt:lpstr>Energia – Inova Energia</vt:lpstr>
      <vt:lpstr>Linha 1 – Redes Elétricas inteligentes e Transmissão em Ultra-Alta Tensão  </vt:lpstr>
      <vt:lpstr>Inova Energia</vt:lpstr>
      <vt:lpstr>ICT´s mineiras apoiadas pela FINEP</vt:lpstr>
      <vt:lpstr>Obrigado!  Sergio Telles smtelles@finep.gov.br   </vt:lpstr>
    </vt:vector>
  </TitlesOfParts>
  <Company>Ana Couto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Sérgio Marcio Fernandes de Souza Telles</cp:lastModifiedBy>
  <cp:revision>295</cp:revision>
  <cp:lastPrinted>2014-03-31T13:04:56Z</cp:lastPrinted>
  <dcterms:created xsi:type="dcterms:W3CDTF">2013-11-12T13:20:39Z</dcterms:created>
  <dcterms:modified xsi:type="dcterms:W3CDTF">2014-06-02T19:20:08Z</dcterms:modified>
</cp:coreProperties>
</file>